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1"/>
  </p:notesMasterIdLst>
  <p:sldIdLst>
    <p:sldId id="292" r:id="rId2"/>
    <p:sldId id="293" r:id="rId3"/>
    <p:sldId id="262" r:id="rId4"/>
    <p:sldId id="266" r:id="rId5"/>
    <p:sldId id="264" r:id="rId6"/>
    <p:sldId id="265" r:id="rId7"/>
    <p:sldId id="263" r:id="rId8"/>
    <p:sldId id="256" r:id="rId9"/>
    <p:sldId id="267" r:id="rId10"/>
    <p:sldId id="268" r:id="rId11"/>
    <p:sldId id="269" r:id="rId12"/>
    <p:sldId id="270" r:id="rId13"/>
    <p:sldId id="260" r:id="rId14"/>
    <p:sldId id="261" r:id="rId15"/>
    <p:sldId id="280" r:id="rId16"/>
    <p:sldId id="257" r:id="rId17"/>
    <p:sldId id="281" r:id="rId18"/>
    <p:sldId id="258" r:id="rId19"/>
    <p:sldId id="282" r:id="rId20"/>
    <p:sldId id="259" r:id="rId21"/>
    <p:sldId id="283" r:id="rId22"/>
    <p:sldId id="284" r:id="rId23"/>
    <p:sldId id="271" r:id="rId24"/>
    <p:sldId id="285" r:id="rId25"/>
    <p:sldId id="287" r:id="rId26"/>
    <p:sldId id="288" r:id="rId27"/>
    <p:sldId id="290" r:id="rId28"/>
    <p:sldId id="289" r:id="rId29"/>
    <p:sldId id="286" r:id="rId30"/>
    <p:sldId id="272" r:id="rId31"/>
    <p:sldId id="275" r:id="rId32"/>
    <p:sldId id="276" r:id="rId33"/>
    <p:sldId id="277" r:id="rId34"/>
    <p:sldId id="278" r:id="rId35"/>
    <p:sldId id="294" r:id="rId36"/>
    <p:sldId id="297" r:id="rId37"/>
    <p:sldId id="298" r:id="rId38"/>
    <p:sldId id="299" r:id="rId39"/>
    <p:sldId id="296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7089" autoAdjust="0"/>
    <p:restoredTop sz="82734" autoAdjust="0"/>
  </p:normalViewPr>
  <p:slideViewPr>
    <p:cSldViewPr showGuides="1">
      <p:cViewPr>
        <p:scale>
          <a:sx n="66" d="100"/>
          <a:sy n="66" d="100"/>
        </p:scale>
        <p:origin x="-1890" y="-5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80FF0-36F9-44B9-90DB-052D196CDEA0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1E18A-D70E-418C-B4D1-79C1E0FCA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39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of you have received and read a copy of this document,</a:t>
            </a:r>
            <a:r>
              <a:rPr lang="en-US" baseline="0" dirty="0" smtClean="0"/>
              <a:t> our year in review?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1E18A-D70E-418C-B4D1-79C1E0FCA0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8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let’s fast</a:t>
            </a:r>
            <a:r>
              <a:rPr lang="en-US" baseline="0" dirty="0" smtClean="0"/>
              <a:t> forward to the year we’re all thinking about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1E18A-D70E-418C-B4D1-79C1E0FCA0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7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98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Deliberately</a:t>
            </a:r>
            <a:r>
              <a:rPr lang="en-US" baseline="0" dirty="0" smtClean="0"/>
              <a:t> black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1E18A-D70E-418C-B4D1-79C1E0FCA0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94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BF6-D8F8-467A-9782-157F13519A9B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F7CF-19E6-4C01-8664-5457EE805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6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BF6-D8F8-467A-9782-157F13519A9B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F7CF-19E6-4C01-8664-5457EE805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14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BF6-D8F8-467A-9782-157F13519A9B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F7CF-19E6-4C01-8664-5457EE805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8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BF6-D8F8-467A-9782-157F13519A9B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F7CF-19E6-4C01-8664-5457EE805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BF6-D8F8-467A-9782-157F13519A9B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F7CF-19E6-4C01-8664-5457EE805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2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BF6-D8F8-467A-9782-157F13519A9B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F7CF-19E6-4C01-8664-5457EE805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0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BF6-D8F8-467A-9782-157F13519A9B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F7CF-19E6-4C01-8664-5457EE805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BF6-D8F8-467A-9782-157F13519A9B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F7CF-19E6-4C01-8664-5457EE805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3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BF6-D8F8-467A-9782-157F13519A9B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F7CF-19E6-4C01-8664-5457EE805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77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BF6-D8F8-467A-9782-157F13519A9B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F7CF-19E6-4C01-8664-5457EE805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8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1BF6-D8F8-467A-9782-157F13519A9B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F7CF-19E6-4C01-8664-5457EE805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4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F1BF6-D8F8-467A-9782-157F13519A9B}" type="datetimeFigureOut">
              <a:rPr lang="en-US" smtClean="0"/>
              <a:t>4/5/2017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F7CF-19E6-4C01-8664-5457EE805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2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3900" b="1" dirty="0" smtClean="0">
                <a:solidFill>
                  <a:schemeClr val="bg1"/>
                </a:solidFill>
              </a:rPr>
              <a:t>CALL</a:t>
            </a:r>
            <a:endParaRPr lang="en-US" sz="239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86150"/>
            <a:ext cx="6400800" cy="742950"/>
          </a:xfrm>
        </p:spPr>
        <p:txBody>
          <a:bodyPr>
            <a:noAutofit/>
          </a:bodyPr>
          <a:lstStyle/>
          <a:p>
            <a:r>
              <a:rPr lang="en-US" sz="8800" b="1" spc="110" dirty="0" smtClean="0">
                <a:solidFill>
                  <a:schemeClr val="bg1"/>
                </a:solidFill>
              </a:rPr>
              <a:t>TO ACTION!</a:t>
            </a:r>
            <a:endParaRPr lang="en-US" sz="8800" b="1" spc="11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spc="300" dirty="0"/>
              <a:t>AMERICA FIRST!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57800" y="1276350"/>
            <a:ext cx="3886200" cy="3394472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In Giving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1276350"/>
            <a:ext cx="4949825" cy="329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5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spc="300" dirty="0"/>
              <a:t>AMERICA FIRST!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57800" y="1276350"/>
            <a:ext cx="3886200" cy="3394472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In Giving</a:t>
            </a:r>
          </a:p>
          <a:p>
            <a:r>
              <a:rPr lang="en-US" sz="6000" b="1" dirty="0"/>
              <a:t>In </a:t>
            </a:r>
            <a:r>
              <a:rPr lang="en-US" sz="6000" b="1" dirty="0" smtClean="0"/>
              <a:t>Loving</a:t>
            </a:r>
            <a:endParaRPr lang="en-US" sz="6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1276350"/>
            <a:ext cx="4949825" cy="329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7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spc="300" dirty="0" smtClean="0">
                <a:solidFill>
                  <a:schemeClr val="bg1"/>
                </a:solidFill>
              </a:rPr>
              <a:t>AMERICA FIRST!</a:t>
            </a:r>
            <a:endParaRPr lang="en-US" sz="6000" b="1" spc="3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57800" y="1276350"/>
            <a:ext cx="3886200" cy="3394472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In Giving</a:t>
            </a:r>
          </a:p>
          <a:p>
            <a:r>
              <a:rPr lang="en-US" sz="6000" b="1" dirty="0" smtClean="0"/>
              <a:t>In Loving</a:t>
            </a:r>
          </a:p>
          <a:p>
            <a:r>
              <a:rPr lang="en-US" sz="6000" b="1" dirty="0" smtClean="0"/>
              <a:t>In Serving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1276350"/>
            <a:ext cx="4949825" cy="329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1" t="2672" r="19660" b="40375"/>
          <a:stretch/>
        </p:blipFill>
        <p:spPr>
          <a:xfrm>
            <a:off x="-32657" y="-1009650"/>
            <a:ext cx="6896100" cy="746928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0" y="2038350"/>
            <a:ext cx="2133600" cy="85725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True Parents Are Happy!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4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85950"/>
            <a:ext cx="8229600" cy="857250"/>
          </a:xfrm>
        </p:spPr>
        <p:txBody>
          <a:bodyPr>
            <a:noAutofit/>
          </a:bodyPr>
          <a:lstStyle/>
          <a:p>
            <a:r>
              <a:rPr lang="en-US" sz="16600" b="1" dirty="0" smtClean="0">
                <a:solidFill>
                  <a:schemeClr val="bg1"/>
                </a:solidFill>
              </a:rPr>
              <a:t>We are </a:t>
            </a:r>
            <a:r>
              <a:rPr lang="en-US" sz="16600" b="1" dirty="0" smtClean="0">
                <a:solidFill>
                  <a:schemeClr val="bg1"/>
                </a:solidFill>
              </a:rPr>
              <a:t>Happy!</a:t>
            </a:r>
            <a:endParaRPr lang="en-US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0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4127" y="-99786"/>
            <a:ext cx="15077127" cy="6633936"/>
          </a:xfrm>
          <a:prstGeom prst="rect">
            <a:avLst/>
          </a:prstGeom>
        </p:spPr>
      </p:pic>
      <p:sp useBgFill="1">
        <p:nvSpPr>
          <p:cNvPr id="222" name="Shape 222"/>
          <p:cNvSpPr/>
          <p:nvPr/>
        </p:nvSpPr>
        <p:spPr>
          <a:xfrm>
            <a:off x="-28575" y="4171950"/>
            <a:ext cx="9172500" cy="9717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457488" y="4171954"/>
            <a:ext cx="8229000" cy="9507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THESE GUYS ARE IN CHARGE!</a:t>
            </a:r>
            <a:endParaRPr lang="en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13004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RESULTS ARE GREAT</a:t>
            </a:r>
            <a:endParaRPr lang="en-US" sz="7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0150"/>
            <a:ext cx="8458200" cy="3657599"/>
          </a:xfrm>
        </p:spPr>
        <p:txBody>
          <a:bodyPr>
            <a:noAutofit/>
          </a:bodyPr>
          <a:lstStyle/>
          <a:p>
            <a:r>
              <a:rPr lang="en-US" sz="6000" dirty="0" smtClean="0"/>
              <a:t>Blessings in 900 locations</a:t>
            </a:r>
          </a:p>
          <a:p>
            <a:r>
              <a:rPr lang="en-US" sz="6000" dirty="0" smtClean="0"/>
              <a:t>5 in every State, </a:t>
            </a:r>
          </a:p>
          <a:p>
            <a:r>
              <a:rPr lang="en-US" sz="6000" dirty="0" smtClean="0"/>
              <a:t>40 in the largest</a:t>
            </a:r>
          </a:p>
        </p:txBody>
      </p:sp>
    </p:spTree>
    <p:extLst>
      <p:ext uri="{BB962C8B-B14F-4D97-AF65-F5344CB8AC3E}">
        <p14:creationId xmlns:p14="http://schemas.microsoft.com/office/powerpoint/2010/main" val="6372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RESULTS ARE GREAT</a:t>
            </a:r>
            <a:endParaRPr lang="en-US" sz="7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0150"/>
            <a:ext cx="8458200" cy="3657599"/>
          </a:xfrm>
        </p:spPr>
        <p:txBody>
          <a:bodyPr>
            <a:noAutofit/>
          </a:bodyPr>
          <a:lstStyle/>
          <a:p>
            <a:r>
              <a:rPr lang="en-US" sz="6000" dirty="0" smtClean="0"/>
              <a:t>1,000,000+ </a:t>
            </a:r>
            <a:r>
              <a:rPr lang="en-US" sz="6000" dirty="0" smtClean="0"/>
              <a:t>Blessed by all of us working together</a:t>
            </a:r>
            <a:endParaRPr lang="en-US" sz="6000" dirty="0" smtClean="0"/>
          </a:p>
          <a:p>
            <a:r>
              <a:rPr lang="en-US" sz="6000" dirty="0" smtClean="0"/>
              <a:t>100,000 + Associates</a:t>
            </a:r>
          </a:p>
        </p:txBody>
      </p:sp>
    </p:spTree>
    <p:extLst>
      <p:ext uri="{BB962C8B-B14F-4D97-AF65-F5344CB8AC3E}">
        <p14:creationId xmlns:p14="http://schemas.microsoft.com/office/powerpoint/2010/main" val="408391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WE ARE GROWING</a:t>
            </a:r>
            <a:endParaRPr lang="en-US" sz="7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575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6000" dirty="0" smtClean="0"/>
              <a:t>30,000 worship weekly</a:t>
            </a:r>
          </a:p>
          <a:p>
            <a:pPr>
              <a:lnSpc>
                <a:spcPct val="90000"/>
              </a:lnSpc>
            </a:pPr>
            <a:r>
              <a:rPr lang="en-US" sz="6000" dirty="0" smtClean="0"/>
              <a:t>In </a:t>
            </a:r>
            <a:r>
              <a:rPr lang="en-US" sz="6000" dirty="0"/>
              <a:t>s</a:t>
            </a:r>
            <a:r>
              <a:rPr lang="en-US" sz="6000" dirty="0" smtClean="0"/>
              <a:t>hiny new facilities</a:t>
            </a:r>
          </a:p>
          <a:p>
            <a:pPr>
              <a:lnSpc>
                <a:spcPct val="90000"/>
              </a:lnSpc>
            </a:pPr>
            <a:r>
              <a:rPr lang="en-US" sz="6000" dirty="0"/>
              <a:t>Led by young, educated men &amp; women</a:t>
            </a:r>
          </a:p>
          <a:p>
            <a:endParaRPr lang="en-US" sz="6000" dirty="0" smtClean="0"/>
          </a:p>
        </p:txBody>
      </p:sp>
    </p:spTree>
    <p:extLst>
      <p:ext uri="{BB962C8B-B14F-4D97-AF65-F5344CB8AC3E}">
        <p14:creationId xmlns:p14="http://schemas.microsoft.com/office/powerpoint/2010/main" val="164644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WE ARE GIVING</a:t>
            </a:r>
            <a:endParaRPr lang="en-US" sz="7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575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6000" dirty="0" smtClean="0"/>
              <a:t>$10m each year to our world missions</a:t>
            </a:r>
          </a:p>
          <a:p>
            <a:pPr>
              <a:lnSpc>
                <a:spcPct val="90000"/>
              </a:lnSpc>
            </a:pPr>
            <a:r>
              <a:rPr lang="en-US" sz="6000" dirty="0" smtClean="0"/>
              <a:t>To the </a:t>
            </a:r>
            <a:r>
              <a:rPr lang="en-US" sz="6000" dirty="0" err="1" smtClean="0"/>
              <a:t>SunHak</a:t>
            </a:r>
            <a:r>
              <a:rPr lang="en-US" sz="6000" dirty="0" smtClean="0"/>
              <a:t> </a:t>
            </a:r>
            <a:r>
              <a:rPr lang="en-US" sz="6000" dirty="0" smtClean="0"/>
              <a:t>Prize</a:t>
            </a:r>
          </a:p>
          <a:p>
            <a:pPr>
              <a:lnSpc>
                <a:spcPct val="90000"/>
              </a:lnSpc>
            </a:pPr>
            <a:r>
              <a:rPr lang="en-US" sz="6000" dirty="0" smtClean="0"/>
              <a:t>And </a:t>
            </a:r>
            <a:r>
              <a:rPr lang="en-US" sz="6000" dirty="0" smtClean="0"/>
              <a:t>much, much more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3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to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would like to include the 10-12 best photos from FAMICON in this presentation, toward the end. Obviously we don’t have them yet.</a:t>
            </a:r>
          </a:p>
          <a:p>
            <a:r>
              <a:rPr lang="en-US" dirty="0" smtClean="0"/>
              <a:t>Input &amp; Suggestions welcome and needed. I think I know where I’m going with this, but the flow of FAMICON itself will impact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7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RESTORED NATION</a:t>
            </a:r>
            <a:endParaRPr lang="en-US" sz="7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57599"/>
          </a:xfrm>
        </p:spPr>
        <p:txBody>
          <a:bodyPr>
            <a:noAutofit/>
          </a:bodyPr>
          <a:lstStyle/>
          <a:p>
            <a:r>
              <a:rPr lang="en-US" sz="7200" dirty="0" smtClean="0"/>
              <a:t>True Father’s Centenary held on the National Level.</a:t>
            </a:r>
          </a:p>
        </p:txBody>
      </p:sp>
    </p:spTree>
    <p:extLst>
      <p:ext uri="{BB962C8B-B14F-4D97-AF65-F5344CB8AC3E}">
        <p14:creationId xmlns:p14="http://schemas.microsoft.com/office/powerpoint/2010/main" val="12450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RESTORED NATION</a:t>
            </a:r>
            <a:endParaRPr lang="en-US" sz="7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57599"/>
          </a:xfrm>
        </p:spPr>
        <p:txBody>
          <a:bodyPr>
            <a:noAutofit/>
          </a:bodyPr>
          <a:lstStyle/>
          <a:p>
            <a:r>
              <a:rPr lang="en-US" sz="7200" dirty="0" smtClean="0"/>
              <a:t>Blessings are hosted in major arenas</a:t>
            </a:r>
          </a:p>
        </p:txBody>
      </p:sp>
    </p:spTree>
    <p:extLst>
      <p:ext uri="{BB962C8B-B14F-4D97-AF65-F5344CB8AC3E}">
        <p14:creationId xmlns:p14="http://schemas.microsoft.com/office/powerpoint/2010/main" val="40822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RESTORED NATION</a:t>
            </a:r>
            <a:endParaRPr lang="en-US" sz="7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57599"/>
          </a:xfrm>
        </p:spPr>
        <p:txBody>
          <a:bodyPr>
            <a:noAutofit/>
          </a:bodyPr>
          <a:lstStyle/>
          <a:p>
            <a:r>
              <a:rPr lang="en-US" sz="7200" dirty="0" smtClean="0"/>
              <a:t>All faiths joining as one in Blessing and living for others</a:t>
            </a:r>
          </a:p>
        </p:txBody>
      </p:sp>
    </p:spTree>
    <p:extLst>
      <p:ext uri="{BB962C8B-B14F-4D97-AF65-F5344CB8AC3E}">
        <p14:creationId xmlns:p14="http://schemas.microsoft.com/office/powerpoint/2010/main" val="39947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724150"/>
            <a:ext cx="7772400" cy="1102519"/>
          </a:xfrm>
        </p:spPr>
        <p:txBody>
          <a:bodyPr>
            <a:noAutofit/>
          </a:bodyPr>
          <a:lstStyle/>
          <a:p>
            <a:r>
              <a:rPr lang="en-US" sz="11500" b="1" spc="800" dirty="0" smtClean="0">
                <a:solidFill>
                  <a:schemeClr val="bg1"/>
                </a:solidFill>
              </a:rPr>
              <a:t>IN FACT—</a:t>
            </a:r>
            <a:br>
              <a:rPr lang="en-US" sz="11500" b="1" spc="800" dirty="0" smtClean="0">
                <a:solidFill>
                  <a:schemeClr val="bg1"/>
                </a:solidFill>
              </a:rPr>
            </a:br>
            <a:endParaRPr lang="en-US" sz="11500" b="1" spc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4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20490"/>
            <a:ext cx="7772400" cy="1102519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11500" dirty="0" smtClean="0">
                <a:solidFill>
                  <a:schemeClr val="bg1"/>
                </a:solidFill>
              </a:rPr>
              <a:t>America is coming back to God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20490"/>
            <a:ext cx="7772400" cy="1102519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11500" dirty="0" smtClean="0">
                <a:solidFill>
                  <a:schemeClr val="bg1"/>
                </a:solidFill>
              </a:rPr>
              <a:t>Through the teachings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20490"/>
            <a:ext cx="7772400" cy="1102519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11500" dirty="0">
                <a:solidFill>
                  <a:schemeClr val="bg1"/>
                </a:solidFill>
              </a:rPr>
              <a:t>and </a:t>
            </a:r>
            <a:r>
              <a:rPr lang="en-US" sz="11500" dirty="0" smtClean="0">
                <a:solidFill>
                  <a:schemeClr val="bg1"/>
                </a:solidFill>
              </a:rPr>
              <a:t>Marriage Blessing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3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20490"/>
            <a:ext cx="7772400" cy="1102519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11500" dirty="0" smtClean="0">
                <a:solidFill>
                  <a:schemeClr val="bg1"/>
                </a:solidFill>
              </a:rPr>
              <a:t>Of </a:t>
            </a:r>
            <a:br>
              <a:rPr lang="en-US" sz="11500" dirty="0" smtClean="0">
                <a:solidFill>
                  <a:schemeClr val="bg1"/>
                </a:solidFill>
              </a:rPr>
            </a:br>
            <a:r>
              <a:rPr lang="en-US" sz="11500" dirty="0" smtClean="0">
                <a:solidFill>
                  <a:schemeClr val="bg1"/>
                </a:solidFill>
              </a:rPr>
              <a:t>True Parents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9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1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20490"/>
            <a:ext cx="7772400" cy="1102519"/>
          </a:xfrm>
        </p:spPr>
        <p:txBody>
          <a:bodyPr>
            <a:noAutofit/>
          </a:bodyPr>
          <a:lstStyle/>
          <a:p>
            <a:r>
              <a:rPr lang="en-US" sz="11500" dirty="0" smtClean="0">
                <a:solidFill>
                  <a:schemeClr val="bg1"/>
                </a:solidFill>
              </a:rPr>
              <a:t>How did we get here?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0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7886" y="0"/>
            <a:ext cx="9296400" cy="522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37886" y="4248150"/>
            <a:ext cx="9205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2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In Review</a:t>
            </a:r>
            <a:endParaRPr lang="en-US" sz="6000" b="1" spc="2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45143" y="-14969"/>
            <a:ext cx="9205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632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20490"/>
            <a:ext cx="7772400" cy="1102519"/>
          </a:xfrm>
        </p:spPr>
        <p:txBody>
          <a:bodyPr>
            <a:noAutofit/>
          </a:bodyPr>
          <a:lstStyle/>
          <a:p>
            <a:r>
              <a:rPr lang="en-US" sz="19900" b="1" spc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r>
              <a:rPr lang="en-US" sz="11500" dirty="0" smtClean="0">
                <a:solidFill>
                  <a:schemeClr val="bg1"/>
                </a:solidFill>
              </a:rPr>
              <a:t/>
            </a:r>
            <a:br>
              <a:rPr lang="en-US" sz="11500" dirty="0" smtClean="0">
                <a:solidFill>
                  <a:schemeClr val="bg1"/>
                </a:solidFill>
              </a:rPr>
            </a:br>
            <a:r>
              <a:rPr lang="en-US" sz="11500" dirty="0" smtClean="0">
                <a:solidFill>
                  <a:schemeClr val="bg1"/>
                </a:solidFill>
              </a:rPr>
              <a:t>1,000,000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20490"/>
            <a:ext cx="7772400" cy="1102519"/>
          </a:xfrm>
        </p:spPr>
        <p:txBody>
          <a:bodyPr>
            <a:noAutofit/>
          </a:bodyPr>
          <a:lstStyle/>
          <a:p>
            <a:r>
              <a:rPr lang="en-US" sz="19900" b="1" spc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en-US" sz="11500" dirty="0" smtClean="0">
                <a:solidFill>
                  <a:schemeClr val="bg1"/>
                </a:solidFill>
              </a:rPr>
              <a:t/>
            </a:r>
            <a:br>
              <a:rPr lang="en-US" sz="11500" dirty="0" smtClean="0">
                <a:solidFill>
                  <a:schemeClr val="bg1"/>
                </a:solidFill>
              </a:rPr>
            </a:br>
            <a:r>
              <a:rPr lang="en-US" sz="11500" dirty="0" smtClean="0">
                <a:solidFill>
                  <a:schemeClr val="bg1"/>
                </a:solidFill>
              </a:rPr>
              <a:t>200,000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7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20490"/>
            <a:ext cx="7772400" cy="1102519"/>
          </a:xfrm>
        </p:spPr>
        <p:txBody>
          <a:bodyPr>
            <a:noAutofit/>
          </a:bodyPr>
          <a:lstStyle/>
          <a:p>
            <a:r>
              <a:rPr lang="en-US" sz="19900" b="1" spc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r>
              <a:rPr lang="en-US" sz="11500" dirty="0" smtClean="0">
                <a:solidFill>
                  <a:schemeClr val="bg1"/>
                </a:solidFill>
              </a:rPr>
              <a:t/>
            </a:r>
            <a:br>
              <a:rPr lang="en-US" sz="11500" dirty="0" smtClean="0">
                <a:solidFill>
                  <a:schemeClr val="bg1"/>
                </a:solidFill>
              </a:rPr>
            </a:br>
            <a:r>
              <a:rPr lang="en-US" sz="11500" dirty="0" smtClean="0">
                <a:solidFill>
                  <a:schemeClr val="bg1"/>
                </a:solidFill>
              </a:rPr>
              <a:t>40,000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2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20490"/>
            <a:ext cx="7772400" cy="1102519"/>
          </a:xfrm>
        </p:spPr>
        <p:txBody>
          <a:bodyPr>
            <a:noAutofit/>
          </a:bodyPr>
          <a:lstStyle/>
          <a:p>
            <a:r>
              <a:rPr lang="en-US" sz="19900" b="1" spc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r>
              <a:rPr lang="en-US" sz="11500" dirty="0" smtClean="0">
                <a:solidFill>
                  <a:schemeClr val="bg1"/>
                </a:solidFill>
              </a:rPr>
              <a:t/>
            </a:r>
            <a:br>
              <a:rPr lang="en-US" sz="11500" dirty="0" smtClean="0">
                <a:solidFill>
                  <a:schemeClr val="bg1"/>
                </a:solidFill>
              </a:rPr>
            </a:br>
            <a:r>
              <a:rPr lang="en-US" sz="11500" dirty="0" smtClean="0">
                <a:solidFill>
                  <a:schemeClr val="bg1"/>
                </a:solidFill>
              </a:rPr>
              <a:t>10,000</a:t>
            </a:r>
            <a:endParaRPr lang="en-US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WHERE IT ALL STARTED!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Famicon 2017_Logo.a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6350"/>
            <a:ext cx="8686800" cy="2387132"/>
          </a:xfrm>
          <a:prstGeom prst="rect">
            <a:avLst/>
          </a:prstGeom>
        </p:spPr>
      </p:pic>
      <p:sp>
        <p:nvSpPr>
          <p:cNvPr id="4" name="Shape 1727"/>
          <p:cNvSpPr txBox="1"/>
          <p:nvPr/>
        </p:nvSpPr>
        <p:spPr>
          <a:xfrm>
            <a:off x="884700" y="3562350"/>
            <a:ext cx="7374600" cy="8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</a:rPr>
              <a:t>April 3-6, IPEC, Las Vegas</a:t>
            </a:r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>
            <a:noAutofit/>
          </a:bodyPr>
          <a:lstStyle/>
          <a:p>
            <a:r>
              <a:rPr lang="en-US" sz="11500" dirty="0" smtClean="0"/>
              <a:t>WE PROMISE</a:t>
            </a:r>
            <a:endParaRPr lang="en-US" sz="11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28749"/>
            <a:ext cx="8686800" cy="31658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 smtClean="0"/>
              <a:t>All of us, FFWPU, ACLC</a:t>
            </a:r>
            <a:r>
              <a:rPr lang="en-US" sz="5400" dirty="0"/>
              <a:t>, </a:t>
            </a:r>
            <a:r>
              <a:rPr lang="en-US" sz="5400" dirty="0" smtClean="0"/>
              <a:t>UPF, WFWP</a:t>
            </a:r>
            <a:r>
              <a:rPr lang="en-US" sz="5400" dirty="0"/>
              <a:t>, &amp; </a:t>
            </a:r>
            <a:r>
              <a:rPr lang="en-US" sz="5400" dirty="0" smtClean="0"/>
              <a:t>CARP will work together to fulfill the 430 Heavenly Tribal Messiah goals:</a:t>
            </a:r>
          </a:p>
        </p:txBody>
      </p:sp>
    </p:spTree>
    <p:extLst>
      <p:ext uri="{BB962C8B-B14F-4D97-AF65-F5344CB8AC3E}">
        <p14:creationId xmlns:p14="http://schemas.microsoft.com/office/powerpoint/2010/main" val="180577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>
            <a:noAutofit/>
          </a:bodyPr>
          <a:lstStyle/>
          <a:p>
            <a:r>
              <a:rPr lang="en-US" sz="11500" dirty="0" smtClean="0"/>
              <a:t>WE PROMISE</a:t>
            </a:r>
            <a:endParaRPr lang="en-US" sz="11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57350"/>
            <a:ext cx="8686800" cy="3165873"/>
          </a:xfrm>
        </p:spPr>
        <p:txBody>
          <a:bodyPr>
            <a:noAutofit/>
          </a:bodyPr>
          <a:lstStyle/>
          <a:p>
            <a:pPr marL="1543050" lvl="1" indent="-1143000">
              <a:lnSpc>
                <a:spcPct val="80000"/>
              </a:lnSpc>
            </a:pPr>
            <a:r>
              <a:rPr lang="en-US" sz="11500" dirty="0" smtClean="0"/>
              <a:t>12 in 2017</a:t>
            </a:r>
          </a:p>
          <a:p>
            <a:pPr marL="1543050" lvl="1" indent="-1143000">
              <a:lnSpc>
                <a:spcPct val="80000"/>
              </a:lnSpc>
            </a:pPr>
            <a:r>
              <a:rPr lang="en-US" sz="11500" dirty="0" smtClean="0"/>
              <a:t>72 in 2018</a:t>
            </a:r>
            <a:endParaRPr lang="en-US" sz="11500" dirty="0" smtClean="0"/>
          </a:p>
        </p:txBody>
      </p:sp>
    </p:spTree>
    <p:extLst>
      <p:ext uri="{BB962C8B-B14F-4D97-AF65-F5344CB8AC3E}">
        <p14:creationId xmlns:p14="http://schemas.microsoft.com/office/powerpoint/2010/main" val="180990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>
            <a:noAutofit/>
          </a:bodyPr>
          <a:lstStyle/>
          <a:p>
            <a:r>
              <a:rPr lang="en-US" sz="11500" dirty="0" smtClean="0"/>
              <a:t>WE PROMISE</a:t>
            </a:r>
            <a:endParaRPr lang="en-US" sz="11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28749"/>
            <a:ext cx="8686800" cy="31658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 smtClean="0"/>
              <a:t>To take proud ownership of the </a:t>
            </a:r>
            <a:r>
              <a:rPr lang="en-US" sz="5400" dirty="0" err="1" smtClean="0"/>
              <a:t>Hyojeong</a:t>
            </a:r>
            <a:r>
              <a:rPr lang="en-US" sz="5400" dirty="0" smtClean="0"/>
              <a:t> East Garden Museum of True Parents’ life and work in America, raising:</a:t>
            </a:r>
          </a:p>
        </p:txBody>
      </p:sp>
    </p:spTree>
    <p:extLst>
      <p:ext uri="{BB962C8B-B14F-4D97-AF65-F5344CB8AC3E}">
        <p14:creationId xmlns:p14="http://schemas.microsoft.com/office/powerpoint/2010/main" val="404065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>
            <a:noAutofit/>
          </a:bodyPr>
          <a:lstStyle/>
          <a:p>
            <a:r>
              <a:rPr lang="en-US" sz="11500" dirty="0" smtClean="0"/>
              <a:t>WE PROMISE</a:t>
            </a:r>
            <a:endParaRPr lang="en-US" sz="11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57350"/>
            <a:ext cx="8915400" cy="3165873"/>
          </a:xfrm>
        </p:spPr>
        <p:txBody>
          <a:bodyPr>
            <a:noAutofit/>
          </a:bodyPr>
          <a:lstStyle/>
          <a:p>
            <a:pPr marL="1543050" lvl="1" indent="-1143000">
              <a:lnSpc>
                <a:spcPct val="80000"/>
              </a:lnSpc>
            </a:pPr>
            <a:r>
              <a:rPr lang="en-US" sz="11500" dirty="0" smtClean="0"/>
              <a:t>$100k now</a:t>
            </a:r>
          </a:p>
          <a:p>
            <a:pPr marL="1543050" lvl="1" indent="-1143000">
              <a:lnSpc>
                <a:spcPct val="80000"/>
              </a:lnSpc>
            </a:pPr>
            <a:r>
              <a:rPr lang="en-US" sz="11500" dirty="0" smtClean="0"/>
              <a:t>$1m </a:t>
            </a:r>
            <a:r>
              <a:rPr lang="en-US" sz="9600" dirty="0" smtClean="0"/>
              <a:t>in </a:t>
            </a:r>
            <a:r>
              <a:rPr lang="en-US" sz="11500" dirty="0" smtClean="0"/>
              <a:t>2017</a:t>
            </a:r>
            <a:endParaRPr lang="en-US" sz="11500" dirty="0" smtClean="0"/>
          </a:p>
        </p:txBody>
      </p:sp>
    </p:spTree>
    <p:extLst>
      <p:ext uri="{BB962C8B-B14F-4D97-AF65-F5344CB8AC3E}">
        <p14:creationId xmlns:p14="http://schemas.microsoft.com/office/powerpoint/2010/main" val="112278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2020490"/>
            <a:ext cx="8305800" cy="110251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1500" b="1" spc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</a:t>
            </a:r>
            <a:r>
              <a:rPr lang="en-US" sz="6600" b="1" spc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600" b="1" spc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r>
              <a:rPr lang="en-US" sz="11500" dirty="0" smtClean="0">
                <a:solidFill>
                  <a:schemeClr val="bg1"/>
                </a:solidFill>
              </a:rPr>
              <a:t/>
            </a:r>
            <a:br>
              <a:rPr lang="en-US" sz="11500" dirty="0" smtClean="0">
                <a:solidFill>
                  <a:schemeClr val="bg1"/>
                </a:solidFill>
              </a:rPr>
            </a:br>
            <a:r>
              <a:rPr lang="ko-KR" altLang="en-US" sz="8000" b="1" dirty="0" smtClean="0">
                <a:solidFill>
                  <a:schemeClr val="bg1"/>
                </a:solidFill>
              </a:rPr>
              <a:t>승리</a:t>
            </a:r>
            <a:r>
              <a:rPr lang="en-US" altLang="ko-KR" sz="8000" b="1" i="1" dirty="0" smtClean="0">
                <a:solidFill>
                  <a:srgbClr val="FFFF00"/>
                </a:solidFill>
              </a:rPr>
              <a:t>! </a:t>
            </a:r>
            <a:r>
              <a:rPr lang="en-US" altLang="ko-KR" sz="8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8000" b="1" dirty="0" smtClean="0">
                <a:solidFill>
                  <a:schemeClr val="bg1"/>
                </a:solidFill>
              </a:rPr>
              <a:t>승리</a:t>
            </a:r>
            <a:r>
              <a:rPr lang="en-US" altLang="ko-KR" sz="8000" b="1" i="1" dirty="0" smtClean="0">
                <a:solidFill>
                  <a:srgbClr val="FFFF00"/>
                </a:solidFill>
              </a:rPr>
              <a:t>! </a:t>
            </a:r>
            <a:r>
              <a:rPr lang="ko-KR" altLang="en-US" sz="8000" b="1" dirty="0" smtClean="0">
                <a:solidFill>
                  <a:schemeClr val="bg1"/>
                </a:solidFill>
              </a:rPr>
              <a:t> 승리</a:t>
            </a:r>
            <a:r>
              <a:rPr lang="en-US" altLang="ko-KR" sz="8000" b="1" i="1" dirty="0" smtClean="0">
                <a:solidFill>
                  <a:srgbClr val="FFFF00"/>
                </a:solidFill>
              </a:rPr>
              <a:t>!</a:t>
            </a:r>
            <a:endParaRPr lang="en-US" sz="8000" b="1" i="1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638550"/>
            <a:ext cx="9144000" cy="178818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VICTORY!</a:t>
            </a:r>
            <a:endParaRPr lang="en-US" sz="16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69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7886" y="0"/>
            <a:ext cx="9296400" cy="522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37886" y="4248150"/>
            <a:ext cx="9205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2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In Review</a:t>
            </a:r>
            <a:endParaRPr lang="en-US" sz="6000" b="1" spc="2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45143" y="-14969"/>
            <a:ext cx="9205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06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7886" y="0"/>
            <a:ext cx="9296400" cy="522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37886" y="4248150"/>
            <a:ext cx="9205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2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In Review</a:t>
            </a:r>
            <a:endParaRPr lang="en-US" sz="6000" b="1" spc="2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45143" y="-14969"/>
            <a:ext cx="9205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0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7886" y="0"/>
            <a:ext cx="9296400" cy="522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37886" y="4248150"/>
            <a:ext cx="9205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2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In Review</a:t>
            </a:r>
            <a:endParaRPr lang="en-US" sz="6000" b="1" spc="2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45143" y="-14969"/>
            <a:ext cx="9205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576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7886" y="0"/>
            <a:ext cx="9296400" cy="522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37886" y="4248150"/>
            <a:ext cx="9205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2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In Review</a:t>
            </a:r>
            <a:endParaRPr lang="en-US" sz="6000" b="1" spc="2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45143" y="-14969"/>
            <a:ext cx="9205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486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3900" b="1" dirty="0" smtClean="0">
                <a:solidFill>
                  <a:schemeClr val="bg1"/>
                </a:solidFill>
              </a:rPr>
              <a:t>2020</a:t>
            </a:r>
            <a:endParaRPr lang="en-US" sz="239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86150"/>
            <a:ext cx="6400800" cy="742950"/>
          </a:xfrm>
        </p:spPr>
        <p:txBody>
          <a:bodyPr>
            <a:noAutofit/>
          </a:bodyPr>
          <a:lstStyle/>
          <a:p>
            <a:r>
              <a:rPr lang="en-US" sz="7200" b="1" spc="110" dirty="0" smtClean="0">
                <a:solidFill>
                  <a:schemeClr val="bg1"/>
                </a:solidFill>
              </a:rPr>
              <a:t>Year In Review</a:t>
            </a:r>
            <a:endParaRPr lang="en-US" sz="7200" b="1" spc="11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9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spc="300" dirty="0"/>
              <a:t>AMERICA FIRST!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1276350"/>
            <a:ext cx="4949825" cy="329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1461</TotalTime>
  <Words>374</Words>
  <Application>Microsoft Office PowerPoint</Application>
  <PresentationFormat>On-screen Show (16:9)</PresentationFormat>
  <Paragraphs>81</Paragraphs>
  <Slides>39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CALL</vt:lpstr>
      <vt:lpstr>Note to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2020</vt:lpstr>
      <vt:lpstr>AMERICA FIRST!</vt:lpstr>
      <vt:lpstr>AMERICA FIRST!</vt:lpstr>
      <vt:lpstr>AMERICA FIRST!</vt:lpstr>
      <vt:lpstr>AMERICA FIRST!</vt:lpstr>
      <vt:lpstr>True Parents Are Happy!</vt:lpstr>
      <vt:lpstr>We are Happy!</vt:lpstr>
      <vt:lpstr>THESE GUYS ARE IN CHARGE!</vt:lpstr>
      <vt:lpstr>RESULTS ARE GREAT</vt:lpstr>
      <vt:lpstr>RESULTS ARE GREAT</vt:lpstr>
      <vt:lpstr>WE ARE GROWING</vt:lpstr>
      <vt:lpstr>WE ARE GIVING</vt:lpstr>
      <vt:lpstr>RESTORED NATION</vt:lpstr>
      <vt:lpstr>RESTORED NATION</vt:lpstr>
      <vt:lpstr>RESTORED NATION</vt:lpstr>
      <vt:lpstr>IN FACT— </vt:lpstr>
      <vt:lpstr>America is coming back to God</vt:lpstr>
      <vt:lpstr>Through the teachings</vt:lpstr>
      <vt:lpstr>and Marriage Blessing</vt:lpstr>
      <vt:lpstr>Of  True Parents</vt:lpstr>
      <vt:lpstr>PowerPoint Presentation</vt:lpstr>
      <vt:lpstr>How did we get here?</vt:lpstr>
      <vt:lpstr>2020 1,000,000</vt:lpstr>
      <vt:lpstr>2019 200,000</vt:lpstr>
      <vt:lpstr>2018 40,000</vt:lpstr>
      <vt:lpstr>2017 10,000</vt:lpstr>
      <vt:lpstr>THIS IS WHERE IT ALL STARTED!</vt:lpstr>
      <vt:lpstr>WE PROMISE</vt:lpstr>
      <vt:lpstr>WE PROMISE</vt:lpstr>
      <vt:lpstr>WE PROMISE</vt:lpstr>
      <vt:lpstr>WE PROMISE</vt:lpstr>
      <vt:lpstr>Vision 2020 승리!  승리!  승리!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</dc:title>
  <dc:creator>Dr. Michael Balcomb</dc:creator>
  <cp:lastModifiedBy>Dr. Michael Balcomb</cp:lastModifiedBy>
  <cp:revision>17</cp:revision>
  <dcterms:created xsi:type="dcterms:W3CDTF">2017-03-31T13:54:14Z</dcterms:created>
  <dcterms:modified xsi:type="dcterms:W3CDTF">2017-04-06T05:04:08Z</dcterms:modified>
</cp:coreProperties>
</file>