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5" r:id="rId1"/>
    <p:sldMasterId id="2147483686" r:id="rId2"/>
    <p:sldMasterId id="2147483687" r:id="rId3"/>
    <p:sldMasterId id="2147483688" r:id="rId4"/>
  </p:sldMasterIdLst>
  <p:notesMasterIdLst>
    <p:notesMasterId r:id="rId4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9144000" cy="5143500" type="screen16x9"/>
  <p:notesSz cx="6858000" cy="9144000"/>
  <p:embeddedFontLst>
    <p:embeddedFont>
      <p:font typeface="Muli" panose="020B0604020202020204" charset="0"/>
      <p:regular r:id="rId45"/>
      <p:bold r:id="rId46"/>
      <p:italic r:id="rId47"/>
      <p:boldItalic r:id="rId48"/>
    </p:embeddedFont>
    <p:embeddedFont>
      <p:font typeface="Lato" panose="020B0604020202020204" charset="0"/>
      <p:regular r:id="rId49"/>
      <p:bold r:id="rId50"/>
      <p:italic r:id="rId51"/>
      <p:boldItalic r:id="rId52"/>
    </p:embeddedFont>
    <p:embeddedFont>
      <p:font typeface="Raleway" panose="020B0604020202020204" charset="0"/>
      <p:regular r:id="rId53"/>
      <p:bold r:id="rId54"/>
      <p:italic r:id="rId55"/>
      <p:boldItalic r:id="rId56"/>
    </p:embeddedFont>
    <p:embeddedFont>
      <p:font typeface="Montserrat" panose="020B0604020202020204" charset="0"/>
      <p:regular r:id="rId57"/>
      <p:bold r:id="rId58"/>
      <p:italic r:id="rId59"/>
      <p:boldItalic r:id="rId60"/>
    </p:embeddedFont>
    <p:embeddedFont>
      <p:font typeface="Georgia" panose="02040502050405020303" pitchFamily="18" charset="0"/>
      <p:regular r:id="rId61"/>
      <p:bold r:id="rId62"/>
      <p:italic r:id="rId63"/>
      <p:boldItalic r:id="rId64"/>
    </p:embeddedFont>
    <p:embeddedFont>
      <p:font typeface="Vidaloka" panose="020B0604020202020204" charset="0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7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60% of 2nd marriages end in divorce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So they try again, at least some of the time.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Practice does NOT make perfect.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divorce rate is not the problem, it’s a symptom of a deeper sickness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Need to get married and STAY married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That’s </a:t>
            </a:r>
            <a:r>
              <a:rPr lang="en" b="1" u="sng">
                <a:solidFill>
                  <a:schemeClr val="dk1"/>
                </a:solidFill>
              </a:rPr>
              <a:t>negative </a:t>
            </a:r>
            <a:r>
              <a:rPr lang="en" b="1">
                <a:solidFill>
                  <a:schemeClr val="dk1"/>
                </a:solidFill>
              </a:rPr>
              <a:t>social impact</a:t>
            </a:r>
            <a:r>
              <a:rPr lang="en">
                <a:solidFill>
                  <a:schemeClr val="dk1"/>
                </a:solidFill>
              </a:rPr>
              <a:t>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doesn’t even include the families that stick together even though they don’t get along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know the Blessing is eternal.Traditional wedding vow says “Till death do us part”. But for some they wonder if they can make it til the end of the week. </a:t>
            </a:r>
            <a:r>
              <a:rPr lang="en" b="1">
                <a:solidFill>
                  <a:schemeClr val="dk1"/>
                </a:solidFill>
              </a:rPr>
              <a:t>Sad</a:t>
            </a:r>
            <a:r>
              <a:rPr lang="en">
                <a:solidFill>
                  <a:schemeClr val="dk1"/>
                </a:solidFill>
              </a:rPr>
              <a:t>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That’s why we want a MOVEMENT. The Blessing is not just getting married. By having public Blessing events we’re making a statement, taking a stand and reminding America that God should be in our lives and in our families. We’re saying that True Love and loyalty and fidelity are not old fashioned and passe.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kind of movement can send a message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can have lovely, intimate  individual ceremonies. But if we want to make a statement we have an opportunity to let everyone know with public community events. Here are some we’ve scheduled.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the Marriage Blessing is just the beginning.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want to create a culture of God’s love. That’s not just couples.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It’s happy healthy children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photo represents our goal, a culture of joy, hope, fulfillment, all those other </a:t>
            </a:r>
            <a:r>
              <a:rPr lang="en" b="1">
                <a:solidFill>
                  <a:schemeClr val="dk1"/>
                </a:solidFill>
              </a:rPr>
              <a:t>happy words</a:t>
            </a:r>
            <a:r>
              <a:rPr lang="en">
                <a:solidFill>
                  <a:schemeClr val="dk1"/>
                </a:solidFill>
              </a:rPr>
              <a:t>. THIS IS THE FUTURE. A room full of smiling couples. It could be a product that sells itself.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You’ve heard about </a:t>
            </a:r>
            <a:r>
              <a:rPr lang="en" b="1">
                <a:solidFill>
                  <a:schemeClr val="dk1"/>
                </a:solidFill>
              </a:rPr>
              <a:t>goals for Vision 2020</a:t>
            </a:r>
            <a:r>
              <a:rPr lang="en">
                <a:solidFill>
                  <a:schemeClr val="dk1"/>
                </a:solidFill>
              </a:rPr>
              <a:t>. At  this conference there will be some content about “how” to reach those goals, testimonies and resources to help you. But I’d like to talk a little about “</a:t>
            </a:r>
            <a:r>
              <a:rPr lang="en" b="1">
                <a:solidFill>
                  <a:schemeClr val="dk1"/>
                </a:solidFill>
              </a:rPr>
              <a:t>why</a:t>
            </a:r>
            <a:r>
              <a:rPr lang="en">
                <a:solidFill>
                  <a:schemeClr val="dk1"/>
                </a:solidFill>
              </a:rPr>
              <a:t>”. And we also want to let you know a little about how the BFM can help.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First, This photo is young couples but let’s not forget::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Simple math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 want some of that too!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that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an extra helping of that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Family</a:t>
            </a:r>
            <a:r>
              <a:rPr lang="en">
                <a:solidFill>
                  <a:schemeClr val="dk1"/>
                </a:solidFill>
              </a:rPr>
              <a:t>. We can sell the whole package. That’s even more attractive.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Happy marriage, healthy family is CONTAGIOUS. Let’s help people catch it. We want an epidemic, a pandemic.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Not just couples, FAMILIES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If you’re selling a car. You can say it gets great gas mileage (and the brakes usually work too.)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car will get you (most of the way) to where you want to go. Sell the whole package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How do we do that?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can testify to the Blessing and Blessed families if we </a:t>
            </a:r>
            <a:r>
              <a:rPr lang="en" b="1">
                <a:solidFill>
                  <a:schemeClr val="dk1"/>
                </a:solidFill>
              </a:rPr>
              <a:t>have </a:t>
            </a:r>
            <a:r>
              <a:rPr lang="en">
                <a:solidFill>
                  <a:schemeClr val="dk1"/>
                </a:solidFill>
              </a:rPr>
              <a:t>great Blessings and great families.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So, in addition to outreach, we need IN REACH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some of the breakout sessions you’ll be hearing about some great resources for marriage enrichment, and parenting to help build great families.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all want great families and we want our tribes to have great families as well. However….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 DON’T want some of that!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Principle says “be fruitful” and </a:t>
            </a:r>
            <a:r>
              <a:rPr lang="en" b="1">
                <a:solidFill>
                  <a:schemeClr val="dk1"/>
                </a:solidFill>
              </a:rPr>
              <a:t>then </a:t>
            </a:r>
            <a:r>
              <a:rPr lang="en">
                <a:solidFill>
                  <a:schemeClr val="dk1"/>
                </a:solidFill>
              </a:rPr>
              <a:t>multiply. Grow to perfection and THEN have a family.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for the few of us in this room, and I won’t name names, who didn’t quite make it to perfection, we have some catching up to do.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(Or maybe our spouse is a lot closer than we are.)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The first sentence of Divine Principle says” “Everyone without exception is </a:t>
            </a:r>
            <a:r>
              <a:rPr lang="en" b="1" strike="sngStrike">
                <a:solidFill>
                  <a:schemeClr val="dk1"/>
                </a:solidFill>
              </a:rPr>
              <a:t>struggling </a:t>
            </a:r>
            <a:r>
              <a:rPr lang="en" b="1">
                <a:solidFill>
                  <a:schemeClr val="dk1"/>
                </a:solidFill>
              </a:rPr>
              <a:t>to gain happiness…” </a:t>
            </a:r>
            <a:r>
              <a:rPr lang="en">
                <a:solidFill>
                  <a:schemeClr val="dk1"/>
                </a:solidFill>
              </a:rPr>
              <a:t>Let’s see if we can help get rid of some of the struggling and add to the happiness.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Some think our struggling is a breakdown in communication.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break down isn’t just communication, it’s a false concept of love. We say: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 love my spouse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 love my kids.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 </a:t>
            </a:r>
            <a:r>
              <a:rPr lang="en" i="1">
                <a:solidFill>
                  <a:schemeClr val="dk1"/>
                </a:solidFill>
              </a:rPr>
              <a:t>love </a:t>
            </a:r>
            <a:r>
              <a:rPr lang="en">
                <a:solidFill>
                  <a:schemeClr val="dk1"/>
                </a:solidFill>
              </a:rPr>
              <a:t>a good cheese steak sandwich where the roll is crunchy on the outside and the cheese is melted into the meat.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“Love” is a pretty important word. But our society has trivialized it. sometimes from a shallow perspectives. In our culture we have inherited false love.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need to know </a:t>
            </a:r>
            <a:r>
              <a:rPr lang="en" b="1">
                <a:solidFill>
                  <a:schemeClr val="dk1"/>
                </a:solidFill>
              </a:rPr>
              <a:t>TRUE love</a:t>
            </a:r>
            <a:r>
              <a:rPr lang="en">
                <a:solidFill>
                  <a:schemeClr val="dk1"/>
                </a:solidFill>
              </a:rPr>
              <a:t> taught to us by TRUE Parents.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means we need more than a ceremony. More that drinking Holy Wine and saying a prayer and doing the steps. The Blessing doesn’t guarantee a healthy marriage.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Like I said we need to promote the whole package. Outreach and IN reach, . Resources to help. Couples and Kids, Soup to nuts. Cradle to grave.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Womb to tomb.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 includes INreach to help our families be healthy and happy.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At BFM we offer support for everything from the matching to the Seonghwa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 you’re not in a medical conference. But this is a virus.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...our senior couples.  Still lots of hope and joy.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So the Blessing and Family Ministry, BFM, would like to help you.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Sometimes we’re asked to step OUT of our comfort zone. Let’s step INTO our comfort zone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It’s thought of as a negative. But they use viruses to cure cancer because a virus can get in where nothing else can.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FALSE love is so deeply ingrained into our society it’s really hard to get it out.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</a:t>
            </a:r>
            <a:r>
              <a:rPr lang="en" b="1">
                <a:solidFill>
                  <a:schemeClr val="dk1"/>
                </a:solidFill>
              </a:rPr>
              <a:t>family </a:t>
            </a:r>
            <a:r>
              <a:rPr lang="en">
                <a:solidFill>
                  <a:schemeClr val="dk1"/>
                </a:solidFill>
              </a:rPr>
              <a:t>is the </a:t>
            </a:r>
            <a:r>
              <a:rPr lang="en" b="1">
                <a:solidFill>
                  <a:schemeClr val="dk1"/>
                </a:solidFill>
              </a:rPr>
              <a:t>fabric of society</a:t>
            </a:r>
            <a:r>
              <a:rPr lang="en">
                <a:solidFill>
                  <a:schemeClr val="dk1"/>
                </a:solidFill>
              </a:rPr>
              <a:t>. SO if we can restore God centered families, True Love families, we can reach into society and help in a significant way. This is restoration. This is Social Impact. An opportunity to purify the corrupted love that steals people’s lives. Like cancer.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How can we do that?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go beyond the matching and Blessing.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Blessing isn’t a magic pill that solves all the relationship problems. Isn’t it sad if a couple gets Blessed but their relationship falls apart.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Let’s help.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How many have spent time on the BFM website?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How many get the newsletter?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I’m selling it here but it’s free.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BFM is a </a:t>
            </a:r>
            <a:r>
              <a:rPr lang="en" b="1">
                <a:solidFill>
                  <a:schemeClr val="dk1"/>
                </a:solidFill>
              </a:rPr>
              <a:t>ONE STOP SHOP</a:t>
            </a:r>
            <a:r>
              <a:rPr lang="en">
                <a:solidFill>
                  <a:schemeClr val="dk1"/>
                </a:solidFill>
              </a:rPr>
              <a:t> for your Blessed Family Needs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There will be a session on BFM resources. PLEASE recommend more for us to promote. We’re always expanding and developing.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Just a few of the resources on the BFM website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National Events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Coming up right here in a few days. True Father said: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84615"/>
              <a:buFont typeface="Arial"/>
              <a:buNone/>
            </a:pPr>
            <a:r>
              <a:rPr lang="en" sz="13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“High noon settlement is possible when there is no shadow. When the mind and body become one, the shadow disappears”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Webinars - you can participate in your pajamas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Homework</a:t>
            </a:r>
            <a:r>
              <a:rPr lang="en">
                <a:solidFill>
                  <a:schemeClr val="dk1"/>
                </a:solidFill>
              </a:rPr>
              <a:t>, “</a:t>
            </a:r>
            <a:r>
              <a:rPr lang="en" b="1">
                <a:solidFill>
                  <a:schemeClr val="dk1"/>
                </a:solidFill>
              </a:rPr>
              <a:t>action steps</a:t>
            </a:r>
            <a:r>
              <a:rPr lang="en">
                <a:solidFill>
                  <a:schemeClr val="dk1"/>
                </a:solidFill>
              </a:rPr>
              <a:t>”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AutoNum type="arabicPeriod"/>
            </a:pPr>
            <a:r>
              <a:rPr lang="en">
                <a:solidFill>
                  <a:schemeClr val="dk1"/>
                </a:solidFill>
              </a:rPr>
              <a:t>Go to the BFM website.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Go to our website and look around. Sign up for the newsletter, </a:t>
            </a:r>
            <a:r>
              <a:rPr lang="en" b="1">
                <a:solidFill>
                  <a:schemeClr val="dk1"/>
                </a:solidFill>
              </a:rPr>
              <a:t>send us suggestions </a:t>
            </a:r>
            <a:r>
              <a:rPr lang="en">
                <a:solidFill>
                  <a:schemeClr val="dk1"/>
                </a:solidFill>
              </a:rPr>
              <a:t>for even more and better resources.: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2. Find BFM coordinators in your district or community. They can be your point person for all the Blessing related information. Important to have a helpful go-to person. Pastors, they'll be on your team but we can help train them to help you and your community.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3. Go home, love your spouse, love your kids so when your friends and neighbors see you, when your tribe looks at your family, they all say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>
                <a:solidFill>
                  <a:schemeClr val="dk1"/>
                </a:solidFill>
              </a:rPr>
              <a:t>“I want some of that”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JOIN THE BLESSING MOVEMENT and bring everyone you know to come along.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From Crescentia and the Blessing and Family Ministry. Thank you and God Bless you and your families.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As Tribal Messiahs we want to reach out to our neighbors, friends and relatives and invite them to participate in a Blessing. One  “WHY” is internal. We want them to have the opportunity to </a:t>
            </a:r>
            <a:r>
              <a:rPr lang="en" b="1">
                <a:solidFill>
                  <a:schemeClr val="dk1"/>
                </a:solidFill>
              </a:rPr>
              <a:t>change blood lineage</a:t>
            </a:r>
            <a:r>
              <a:rPr lang="en">
                <a:solidFill>
                  <a:schemeClr val="dk1"/>
                </a:solidFill>
              </a:rPr>
              <a:t> and become part of a </a:t>
            </a:r>
            <a:r>
              <a:rPr lang="en" b="1">
                <a:solidFill>
                  <a:schemeClr val="dk1"/>
                </a:solidFill>
              </a:rPr>
              <a:t>heavenly family</a:t>
            </a:r>
            <a:r>
              <a:rPr lang="en">
                <a:solidFill>
                  <a:schemeClr val="dk1"/>
                </a:solidFill>
              </a:rPr>
              <a:t> while </a:t>
            </a:r>
            <a:r>
              <a:rPr lang="en" b="1">
                <a:solidFill>
                  <a:schemeClr val="dk1"/>
                </a:solidFill>
              </a:rPr>
              <a:t>True Mother is still on earth</a:t>
            </a:r>
            <a:r>
              <a:rPr lang="en">
                <a:solidFill>
                  <a:schemeClr val="dk1"/>
                </a:solidFill>
              </a:rPr>
              <a:t>. That’s the internal reason.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we </a:t>
            </a:r>
            <a:r>
              <a:rPr lang="en" i="1">
                <a:solidFill>
                  <a:schemeClr val="dk1"/>
                </a:solidFill>
              </a:rPr>
              <a:t>also </a:t>
            </a:r>
            <a:r>
              <a:rPr lang="en">
                <a:solidFill>
                  <a:schemeClr val="dk1"/>
                </a:solidFill>
              </a:rPr>
              <a:t>want to HELP people, make a positive </a:t>
            </a:r>
            <a:r>
              <a:rPr lang="en" b="1">
                <a:solidFill>
                  <a:schemeClr val="dk1"/>
                </a:solidFill>
              </a:rPr>
              <a:t>Social Impact</a:t>
            </a:r>
            <a:r>
              <a:rPr lang="en">
                <a:solidFill>
                  <a:schemeClr val="dk1"/>
                </a:solidFill>
              </a:rPr>
              <a:t>. Let’s talk about that for outreach.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want people to see our great couples and say: I WANT SOME OF THAT!!!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 WANT SOME OF THAT!!!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Everybody say it:  “I want some of that!!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Richard and Marjorie - a great example of a happy healthy God centered couple.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 WANT SOME OF THAT!!!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Or SOME OF THAT!!!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If you really enjoy a restaurant you want your friends and family to know about it. You’re happy to talk about it.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might even suggest specific menu items. I suggest the Big Mac. It fits my budget.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let’s create couples and families that we </a:t>
            </a:r>
            <a:r>
              <a:rPr lang="en" u="sng">
                <a:solidFill>
                  <a:schemeClr val="dk1"/>
                </a:solidFill>
              </a:rPr>
              <a:t>want </a:t>
            </a:r>
            <a:r>
              <a:rPr lang="en">
                <a:solidFill>
                  <a:schemeClr val="dk1"/>
                </a:solidFill>
              </a:rPr>
              <a:t>to testify about. Nice juicy, tasty, couples.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In addition to expanding heavenly tribes we can make a difference in the society.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Let’s talk about one of the problems we want to solve.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depends on the agency but we know the statistics are rough. Some say 50% of first marriages end in divorce.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they try again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1D1D1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373200" y="1373150"/>
            <a:ext cx="2397300" cy="23973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457500" y="1457250"/>
            <a:ext cx="2229000" cy="22290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3373200" y="1373150"/>
            <a:ext cx="2397300" cy="23973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3457500" y="1457250"/>
            <a:ext cx="2229000" cy="22290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ctrTitle"/>
          </p:nvPr>
        </p:nvSpPr>
        <p:spPr>
          <a:xfrm>
            <a:off x="925200" y="925200"/>
            <a:ext cx="7293300" cy="3293100"/>
          </a:xfrm>
          <a:prstGeom prst="rect">
            <a:avLst/>
          </a:prstGeom>
          <a:solidFill>
            <a:srgbClr val="00010A">
              <a:alpha val="40770"/>
            </a:srgbClr>
          </a:solidFill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3453950" y="2763850"/>
            <a:ext cx="22362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1D1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1D1D1B"/>
                </a:solidFill>
              </a:rPr>
              <a:t>‹#›</a:t>
            </a:fld>
            <a:endParaRPr lang="en">
              <a:solidFill>
                <a:srgbClr val="1D1D1B"/>
              </a:solidFill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1779974" y="2161800"/>
            <a:ext cx="5583900" cy="819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/>
          <p:nvPr/>
        </p:nvSpPr>
        <p:spPr>
          <a:xfrm>
            <a:off x="3593400" y="212049"/>
            <a:ext cx="1957200" cy="9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200">
                <a:solidFill>
                  <a:srgbClr val="1D1D1B"/>
                </a:solidFill>
                <a:latin typeface="Vidaloka"/>
                <a:ea typeface="Vidaloka"/>
                <a:cs typeface="Vidaloka"/>
                <a:sym typeface="Vidaloka"/>
              </a:rPr>
              <a:t>“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Vidaloka"/>
                <a:ea typeface="Vidaloka"/>
                <a:cs typeface="Vidaloka"/>
                <a:sym typeface="Vidaloka"/>
              </a:rPr>
              <a:t>‹#›</a:t>
            </a:fld>
            <a:endParaRPr lang="en">
              <a:latin typeface="Vidaloka"/>
              <a:ea typeface="Vidaloka"/>
              <a:cs typeface="Vidaloka"/>
              <a:sym typeface="Vidalok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980050" y="1349425"/>
            <a:ext cx="1799100" cy="260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6887597" y="1349425"/>
            <a:ext cx="1799100" cy="260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4571999" y="4101500"/>
            <a:ext cx="4571999" cy="51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360"/>
              </a:spcBef>
              <a:buSzPct val="100000"/>
              <a:buNone/>
              <a:defRPr sz="1200"/>
            </a:lvl1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dar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igh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1D1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11884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1D1D1B"/>
                </a:solidFill>
              </a:rPr>
              <a:t>‹#›</a:t>
            </a:fld>
            <a:endParaRPr lang="en">
              <a:solidFill>
                <a:srgbClr val="1D1D1B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2748000" y="747750"/>
            <a:ext cx="3648000" cy="3648000"/>
          </a:xfrm>
          <a:prstGeom prst="ellipse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2747950" y="747775"/>
            <a:ext cx="3648000" cy="3648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solidFill>
          <a:srgbClr val="1D1D1B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925200" y="925200"/>
            <a:ext cx="7293300" cy="3293100"/>
          </a:xfrm>
          <a:prstGeom prst="rect">
            <a:avLst/>
          </a:prstGeom>
          <a:solidFill>
            <a:srgbClr val="00010A">
              <a:alpha val="40770"/>
            </a:srgbClr>
          </a:solidFill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3453950" y="2763850"/>
            <a:ext cx="22362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2525575" y="525325"/>
            <a:ext cx="4092900" cy="4092900"/>
          </a:xfrm>
          <a:prstGeom prst="diamond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3009350" y="2573875"/>
            <a:ext cx="3086700" cy="204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048000" y="529375"/>
            <a:ext cx="3048000" cy="204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150" y="1790100"/>
            <a:ext cx="9144000" cy="15633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1964225" y="2161800"/>
            <a:ext cx="5215500" cy="81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5128375" y="302375"/>
            <a:ext cx="3493200" cy="503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5128481" y="1509475"/>
            <a:ext cx="3493200" cy="312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2"/>
          </p:nvPr>
        </p:nvSpPr>
        <p:spPr>
          <a:xfrm>
            <a:off x="5840728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2902775" y="1538525"/>
            <a:ext cx="1914900" cy="338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4915914" y="1538525"/>
            <a:ext cx="1914900" cy="3387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3"/>
          </p:nvPr>
        </p:nvSpPr>
        <p:spPr>
          <a:xfrm>
            <a:off x="6929053" y="1538525"/>
            <a:ext cx="1914900" cy="338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1190100" y="0"/>
            <a:ext cx="6763800" cy="8574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1190100" y="4470400"/>
            <a:ext cx="6763800" cy="6732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1190100" y="4470500"/>
            <a:ext cx="6763800" cy="67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36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FFFFFF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1D1D1B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3373200" y="1373150"/>
            <a:ext cx="2397300" cy="23973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3457500" y="1457250"/>
            <a:ext cx="2229000" cy="22290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1D1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1D1D1B"/>
                </a:solidFill>
              </a:rPr>
              <a:t>‹#›</a:t>
            </a:fld>
            <a:endParaRPr lang="en">
              <a:solidFill>
                <a:srgbClr val="1D1D1B"/>
              </a:solidFill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1779974" y="2161800"/>
            <a:ext cx="5583900" cy="819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/>
          <p:nvPr/>
        </p:nvSpPr>
        <p:spPr>
          <a:xfrm>
            <a:off x="3593400" y="212049"/>
            <a:ext cx="1957200" cy="9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7200">
                <a:solidFill>
                  <a:srgbClr val="1D1D1B"/>
                </a:solidFill>
                <a:latin typeface="Vidaloka"/>
                <a:ea typeface="Vidaloka"/>
                <a:cs typeface="Vidaloka"/>
                <a:sym typeface="Vidaloka"/>
              </a:rPr>
              <a:t>“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solidFill>
          <a:srgbClr val="1D1D1B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ctrTitle"/>
          </p:nvPr>
        </p:nvSpPr>
        <p:spPr>
          <a:xfrm>
            <a:off x="925200" y="925200"/>
            <a:ext cx="7293300" cy="3293100"/>
          </a:xfrm>
          <a:prstGeom prst="rect">
            <a:avLst/>
          </a:prstGeom>
          <a:solidFill>
            <a:srgbClr val="00010A">
              <a:alpha val="40770"/>
            </a:srgbClr>
          </a:solidFill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ubTitle" idx="1"/>
          </p:nvPr>
        </p:nvSpPr>
        <p:spPr>
          <a:xfrm>
            <a:off x="3453950" y="2763850"/>
            <a:ext cx="22362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1D1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1D1D1B"/>
                </a:solidFill>
              </a:rPr>
              <a:t>‹#›</a:t>
            </a:fld>
            <a:endParaRPr lang="en">
              <a:solidFill>
                <a:srgbClr val="1D1D1B"/>
              </a:solidFill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779974" y="2161800"/>
            <a:ext cx="5583900" cy="819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SzPct val="100000"/>
              <a:buFont typeface="Montserrat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/>
          <p:nvPr/>
        </p:nvSpPr>
        <p:spPr>
          <a:xfrm>
            <a:off x="3593400" y="212049"/>
            <a:ext cx="1957200" cy="9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200">
                <a:solidFill>
                  <a:srgbClr val="1D1D1B"/>
                </a:solidFill>
                <a:latin typeface="Vidaloka"/>
                <a:ea typeface="Vidaloka"/>
                <a:cs typeface="Vidaloka"/>
                <a:sym typeface="Vidaloka"/>
              </a:rPr>
              <a:t>“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Vidaloka"/>
                <a:ea typeface="Vidaloka"/>
                <a:cs typeface="Vidaloka"/>
                <a:sym typeface="Vidaloka"/>
              </a:rPr>
              <a:t>‹#›</a:t>
            </a:fld>
            <a:endParaRPr lang="en">
              <a:latin typeface="Vidaloka"/>
              <a:ea typeface="Vidaloka"/>
              <a:cs typeface="Vidaloka"/>
              <a:sym typeface="Vidaloka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4980050" y="1349425"/>
            <a:ext cx="1799100" cy="260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2"/>
          </p:nvPr>
        </p:nvSpPr>
        <p:spPr>
          <a:xfrm>
            <a:off x="6887597" y="1349425"/>
            <a:ext cx="1799100" cy="260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4571999" y="4101500"/>
            <a:ext cx="4571999" cy="51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360"/>
              </a:spcBef>
              <a:buSzPct val="100000"/>
              <a:buNone/>
              <a:defRPr sz="1200"/>
            </a:lvl1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dark">
    <p:bg>
      <p:bgPr>
        <a:solidFill>
          <a:srgbClr val="1D1D1B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ight">
    <p:bg>
      <p:bgPr>
        <a:solidFill>
          <a:srgbClr val="FFFFFF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1D1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11884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1D1D1B"/>
                </a:solidFill>
              </a:rPr>
              <a:t>‹#›</a:t>
            </a:fld>
            <a:endParaRPr lang="en">
              <a:solidFill>
                <a:srgbClr val="1D1D1B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Vidaloka"/>
                <a:ea typeface="Vidaloka"/>
                <a:cs typeface="Vidaloka"/>
                <a:sym typeface="Vidaloka"/>
              </a:rPr>
              <a:t>‹#›</a:t>
            </a:fld>
            <a:endParaRPr lang="en">
              <a:latin typeface="Vidaloka"/>
              <a:ea typeface="Vidaloka"/>
              <a:cs typeface="Vidaloka"/>
              <a:sym typeface="Vidalok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980050" y="1349425"/>
            <a:ext cx="1799100" cy="260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6887597" y="1349425"/>
            <a:ext cx="1799100" cy="260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1999" y="4101500"/>
            <a:ext cx="4571999" cy="51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None/>
              <a:defRPr sz="1200"/>
            </a:lvl1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dark">
    <p:bg>
      <p:bgPr>
        <a:solidFill>
          <a:srgbClr val="1D1D1B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ight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1D1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11884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1D1D1B"/>
                </a:solidFill>
              </a:rPr>
              <a:t>‹#›</a:t>
            </a:fld>
            <a:endParaRPr lang="en">
              <a:solidFill>
                <a:srgbClr val="1D1D1B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60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115000"/>
              </a:lnSpc>
              <a:spcBef>
                <a:spcPts val="48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15000"/>
              </a:lnSpc>
              <a:spcBef>
                <a:spcPts val="48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"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‹#›</a:t>
            </a:fld>
            <a:endParaRPr lang="en" sz="6000">
              <a:solidFill>
                <a:srgbClr val="FFFFFF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60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15000"/>
              </a:lnSpc>
              <a:spcBef>
                <a:spcPts val="48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15000"/>
              </a:lnSpc>
              <a:spcBef>
                <a:spcPts val="48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"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‹#›</a:t>
            </a:fld>
            <a:endParaRPr lang="en" sz="6000">
              <a:solidFill>
                <a:srgbClr val="FFFFFF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60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15000"/>
              </a:lnSpc>
              <a:spcBef>
                <a:spcPts val="48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15000"/>
              </a:lnSpc>
              <a:spcBef>
                <a:spcPts val="48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15000"/>
              </a:lnSpc>
              <a:spcBef>
                <a:spcPts val="360"/>
              </a:spcBef>
              <a:buClr>
                <a:srgbClr val="576574"/>
              </a:buClr>
              <a:buSzPct val="1000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"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‹#›</a:t>
            </a:fld>
            <a:endParaRPr lang="en" sz="6000">
              <a:solidFill>
                <a:srgbClr val="FFFFFF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bfm.familyfed.or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2747950" y="747775"/>
            <a:ext cx="3648000" cy="3648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100" dirty="0"/>
              <a:t>BLESSING &amp; FAMILY MINISTRY</a:t>
            </a:r>
          </a:p>
          <a:p>
            <a:pPr lvl="0" algn="l" rtl="0">
              <a:spcBef>
                <a:spcPts val="0"/>
              </a:spcBef>
              <a:buNone/>
            </a:pPr>
            <a:endParaRPr sz="2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5268525" y="1059775"/>
            <a:ext cx="3148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DIVORCE IN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/>
              <a:t>THE UNITED STATES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4422675" y="2202625"/>
            <a:ext cx="4557000" cy="152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/>
              <a:t>60 % of second marriages end in divorce.</a:t>
            </a:r>
            <a:br>
              <a:rPr lang="en" sz="1800" b="1"/>
            </a:br>
            <a:endParaRPr lang="en" sz="1800" b="1"/>
          </a:p>
          <a:p>
            <a:pPr lvl="0" algn="ctr" rtl="0">
              <a:spcBef>
                <a:spcPts val="0"/>
              </a:spcBef>
              <a:buNone/>
            </a:pPr>
            <a:r>
              <a:rPr lang="en" sz="1800" b="1"/>
              <a:t> And try again.</a:t>
            </a:r>
          </a:p>
        </p:txBody>
      </p:sp>
      <p:grpSp>
        <p:nvGrpSpPr>
          <p:cNvPr id="232" name="Shape 232"/>
          <p:cNvGrpSpPr/>
          <p:nvPr/>
        </p:nvGrpSpPr>
        <p:grpSpPr>
          <a:xfrm>
            <a:off x="6658156" y="678762"/>
            <a:ext cx="369525" cy="268182"/>
            <a:chOff x="3932350" y="3714775"/>
            <a:chExt cx="439650" cy="319075"/>
          </a:xfrm>
        </p:grpSpPr>
        <p:sp>
          <p:nvSpPr>
            <p:cNvPr id="233" name="Shape 233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0" t="0" r="0" b="0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0" t="0" r="0" b="0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0" t="0" r="0" b="0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4789575" y="272900"/>
            <a:ext cx="4106700" cy="4516200"/>
          </a:xfrm>
          <a:prstGeom prst="rect">
            <a:avLst/>
          </a:prstGeom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pic>
        <p:nvPicPr>
          <p:cNvPr id="239" name="Shape 239" descr="Screen Shot 2017-03-31 at 7.00.0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350" y="866775"/>
            <a:ext cx="4017324" cy="3470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5268525" y="1059775"/>
            <a:ext cx="3148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DIVORCE IN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/>
              <a:t>THE UNITED STATES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4614050" y="2195050"/>
            <a:ext cx="4323300" cy="179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/>
              <a:t>73 % of third marriages end in divorce.</a:t>
            </a:r>
          </a:p>
          <a:p>
            <a:pPr lvl="0" algn="ctr" rtl="0">
              <a:spcBef>
                <a:spcPts val="0"/>
              </a:spcBef>
              <a:buNone/>
            </a:pPr>
            <a:endParaRPr sz="1200"/>
          </a:p>
          <a:p>
            <a:pPr lvl="0" algn="ctr" rtl="0">
              <a:spcBef>
                <a:spcPts val="0"/>
              </a:spcBef>
              <a:buNone/>
            </a:pPr>
            <a:r>
              <a:rPr lang="en" sz="1800" b="1"/>
              <a:t>(practice does not make perfect)</a:t>
            </a:r>
          </a:p>
        </p:txBody>
      </p:sp>
      <p:grpSp>
        <p:nvGrpSpPr>
          <p:cNvPr id="246" name="Shape 246"/>
          <p:cNvGrpSpPr/>
          <p:nvPr/>
        </p:nvGrpSpPr>
        <p:grpSpPr>
          <a:xfrm>
            <a:off x="6658156" y="678762"/>
            <a:ext cx="369525" cy="268182"/>
            <a:chOff x="3932350" y="3714775"/>
            <a:chExt cx="439650" cy="319075"/>
          </a:xfrm>
        </p:grpSpPr>
        <p:sp>
          <p:nvSpPr>
            <p:cNvPr id="247" name="Shape 247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0" t="0" r="0" b="0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0" t="0" r="0" b="0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0" t="0" r="0" b="0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4789575" y="288000"/>
            <a:ext cx="4106700" cy="4437300"/>
          </a:xfrm>
          <a:prstGeom prst="rect">
            <a:avLst/>
          </a:prstGeom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pic>
        <p:nvPicPr>
          <p:cNvPr id="253" name="Shape 253" descr="Screen Shot 2017-03-31 at 6.59.53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25" y="714374"/>
            <a:ext cx="4323299" cy="356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ctrTitle" idx="4294967295"/>
          </p:nvPr>
        </p:nvSpPr>
        <p:spPr>
          <a:xfrm>
            <a:off x="1188150" y="952800"/>
            <a:ext cx="6767100" cy="894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rgbClr val="FFFFFF"/>
                </a:solidFill>
              </a:rPr>
              <a:t>Not just depressing statistics.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ctrTitle" idx="4294967295"/>
          </p:nvPr>
        </p:nvSpPr>
        <p:spPr>
          <a:xfrm>
            <a:off x="1188150" y="2879342"/>
            <a:ext cx="6767100" cy="894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But a lasting emotional toll on their children and our society. </a:t>
            </a:r>
          </a:p>
        </p:txBody>
      </p:sp>
      <p:sp>
        <p:nvSpPr>
          <p:cNvPr id="260" name="Shape 260"/>
          <p:cNvSpPr txBox="1">
            <a:spLocks noGrp="1"/>
          </p:cNvSpPr>
          <p:nvPr>
            <p:ph type="ctrTitle" idx="4294967295"/>
          </p:nvPr>
        </p:nvSpPr>
        <p:spPr>
          <a:xfrm>
            <a:off x="1188150" y="2198898"/>
            <a:ext cx="6767100" cy="50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rgbClr val="FFFFFF"/>
                </a:solidFill>
              </a:rPr>
              <a:t>Not just heartache for the couple. </a:t>
            </a:r>
          </a:p>
        </p:txBody>
      </p:sp>
      <p:grpSp>
        <p:nvGrpSpPr>
          <p:cNvPr id="261" name="Shape 261"/>
          <p:cNvGrpSpPr/>
          <p:nvPr/>
        </p:nvGrpSpPr>
        <p:grpSpPr>
          <a:xfrm>
            <a:off x="4386944" y="470462"/>
            <a:ext cx="369525" cy="268182"/>
            <a:chOff x="3932350" y="3714775"/>
            <a:chExt cx="439650" cy="319075"/>
          </a:xfrm>
        </p:grpSpPr>
        <p:sp>
          <p:nvSpPr>
            <p:cNvPr id="262" name="Shape 262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0" t="0" r="0" b="0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0" t="0" r="0" b="0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0" t="0" r="0" b="0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ctrTitle" idx="4294967295"/>
          </p:nvPr>
        </p:nvSpPr>
        <p:spPr>
          <a:xfrm>
            <a:off x="2169475" y="2729350"/>
            <a:ext cx="4805100" cy="623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solidFill>
                  <a:srgbClr val="FFFFFF"/>
                </a:solidFill>
              </a:rPr>
              <a:t>A  MOVEMENT</a:t>
            </a:r>
          </a:p>
        </p:txBody>
      </p:sp>
      <p:sp>
        <p:nvSpPr>
          <p:cNvPr id="272" name="Shape 272"/>
          <p:cNvSpPr txBox="1">
            <a:spLocks noGrp="1"/>
          </p:cNvSpPr>
          <p:nvPr>
            <p:ph type="subTitle" idx="4294967295"/>
          </p:nvPr>
        </p:nvSpPr>
        <p:spPr>
          <a:xfrm>
            <a:off x="2207262" y="3242899"/>
            <a:ext cx="4729500" cy="49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Taking a stand for God and families.</a:t>
            </a:r>
          </a:p>
        </p:txBody>
      </p:sp>
      <p:pic>
        <p:nvPicPr>
          <p:cNvPr id="273" name="Shape 273" descr="FFWPU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5225" y="1464599"/>
            <a:ext cx="1153550" cy="115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ctrTitle"/>
          </p:nvPr>
        </p:nvSpPr>
        <p:spPr>
          <a:xfrm>
            <a:off x="925200" y="925200"/>
            <a:ext cx="7293300" cy="3293100"/>
          </a:xfrm>
          <a:prstGeom prst="rect">
            <a:avLst/>
          </a:prstGeom>
          <a:solidFill>
            <a:srgbClr val="00010A">
              <a:alpha val="23850"/>
            </a:srgbClr>
          </a:solidFill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A  MESSAGE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 descr="5DB_8108_Blessing_NJ.jpg"/>
          <p:cNvPicPr preferRelativeResize="0"/>
          <p:nvPr/>
        </p:nvPicPr>
        <p:blipFill rotWithShape="1">
          <a:blip r:embed="rId3">
            <a:alphaModFix/>
          </a:blip>
          <a:srcRect l="20367" r="20373"/>
          <a:stretch/>
        </p:blipFill>
        <p:spPr>
          <a:xfrm>
            <a:off x="0" y="0"/>
            <a:ext cx="4572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5025600" y="337500"/>
            <a:ext cx="366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2017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Marriage Blessing Movement Opportunities</a:t>
            </a:r>
          </a:p>
        </p:txBody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4880850" y="1417450"/>
            <a:ext cx="3954300" cy="3329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52380"/>
              <a:buFont typeface="Arial"/>
              <a:buNone/>
            </a:pPr>
            <a:r>
              <a:rPr lang="en" sz="2100"/>
              <a:t>April 29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52380"/>
              <a:buFont typeface="Arial"/>
              <a:buNone/>
            </a:pPr>
            <a:r>
              <a:rPr lang="en" sz="2100"/>
              <a:t>June 24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52380"/>
              <a:buFont typeface="Arial"/>
              <a:buNone/>
            </a:pPr>
            <a:r>
              <a:rPr lang="en" sz="2100"/>
              <a:t>August 26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52380"/>
              <a:buFont typeface="Arial"/>
              <a:buNone/>
            </a:pPr>
            <a:r>
              <a:rPr lang="en" sz="2100"/>
              <a:t>September 6 Cosmic Blessing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52380"/>
              <a:buFont typeface="Arial"/>
              <a:buNone/>
            </a:pPr>
            <a:r>
              <a:rPr lang="en" sz="2100"/>
              <a:t>October 28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100"/>
              <a:t>December 16</a:t>
            </a:r>
          </a:p>
        </p:txBody>
      </p:sp>
      <p:sp>
        <p:nvSpPr>
          <p:cNvPr id="286" name="Shape 286"/>
          <p:cNvSpPr txBox="1">
            <a:spLocks noGrp="1"/>
          </p:cNvSpPr>
          <p:nvPr>
            <p:ph type="sldNum" idx="12"/>
          </p:nvPr>
        </p:nvSpPr>
        <p:spPr>
          <a:xfrm>
            <a:off x="232650" y="211800"/>
            <a:ext cx="4106700" cy="4719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4804650" y="211800"/>
            <a:ext cx="4106700" cy="4719900"/>
          </a:xfrm>
          <a:prstGeom prst="rect">
            <a:avLst/>
          </a:prstGeom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ctrTitle" idx="4294967295"/>
          </p:nvPr>
        </p:nvSpPr>
        <p:spPr>
          <a:xfrm>
            <a:off x="1188150" y="2142300"/>
            <a:ext cx="6767100" cy="858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b="0">
                <a:solidFill>
                  <a:srgbClr val="FFFFFF"/>
                </a:solidFill>
              </a:rPr>
              <a:t>Just the beginning...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ctrTitle"/>
          </p:nvPr>
        </p:nvSpPr>
        <p:spPr>
          <a:xfrm>
            <a:off x="925200" y="925200"/>
            <a:ext cx="7293300" cy="3293100"/>
          </a:xfrm>
          <a:prstGeom prst="rect">
            <a:avLst/>
          </a:prstGeom>
          <a:solidFill>
            <a:srgbClr val="00010A">
              <a:alpha val="19230"/>
            </a:srgbClr>
          </a:solidFill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Blessing is more than Marriage.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It’s Family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hape 302" descr="Depositphotos_4763768_original.jpg"/>
          <p:cNvPicPr preferRelativeResize="0"/>
          <p:nvPr/>
        </p:nvPicPr>
        <p:blipFill rotWithShape="1">
          <a:blip r:embed="rId3">
            <a:alphaModFix/>
          </a:blip>
          <a:srcRect l="15081" r="25659"/>
          <a:stretch/>
        </p:blipFill>
        <p:spPr>
          <a:xfrm>
            <a:off x="0" y="0"/>
            <a:ext cx="4571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5323875" y="1384050"/>
            <a:ext cx="3148800" cy="2375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576574"/>
                </a:solidFill>
              </a:rPr>
              <a:t>Happy children.</a:t>
            </a:r>
          </a:p>
          <a:p>
            <a:pPr lvl="0">
              <a:spcBef>
                <a:spcPts val="0"/>
              </a:spcBef>
              <a:buNone/>
            </a:pPr>
            <a:endParaRPr sz="3000">
              <a:solidFill>
                <a:srgbClr val="576574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576574"/>
                </a:solidFill>
              </a:rPr>
              <a:t>Healthy children.</a:t>
            </a:r>
          </a:p>
        </p:txBody>
      </p:sp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232650" y="211800"/>
            <a:ext cx="4106700" cy="4719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4789575" y="211800"/>
            <a:ext cx="4106700" cy="4719900"/>
          </a:xfrm>
          <a:prstGeom prst="rect">
            <a:avLst/>
          </a:prstGeom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 descr="Depositphotos_21905863_original.jpg"/>
          <p:cNvPicPr preferRelativeResize="0"/>
          <p:nvPr/>
        </p:nvPicPr>
        <p:blipFill rotWithShape="1">
          <a:blip r:embed="rId3">
            <a:alphaModFix/>
          </a:blip>
          <a:srcRect l="8574" r="8574"/>
          <a:stretch/>
        </p:blipFill>
        <p:spPr>
          <a:xfrm>
            <a:off x="0" y="0"/>
            <a:ext cx="4571998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5331450" y="2143050"/>
            <a:ext cx="3148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576574"/>
                </a:solidFill>
              </a:rPr>
              <a:t>Blessed Children.</a:t>
            </a:r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232650" y="211800"/>
            <a:ext cx="4106700" cy="4719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313" name="Shape 313"/>
          <p:cNvSpPr txBox="1">
            <a:spLocks noGrp="1"/>
          </p:cNvSpPr>
          <p:nvPr>
            <p:ph type="sldNum" idx="12"/>
          </p:nvPr>
        </p:nvSpPr>
        <p:spPr>
          <a:xfrm>
            <a:off x="4789575" y="211800"/>
            <a:ext cx="4106700" cy="4719900"/>
          </a:xfrm>
          <a:prstGeom prst="rect">
            <a:avLst/>
          </a:prstGeom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ctrTitle" idx="4294967295"/>
          </p:nvPr>
        </p:nvSpPr>
        <p:spPr>
          <a:xfrm>
            <a:off x="1188450" y="1788600"/>
            <a:ext cx="6767100" cy="1566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b="0">
                <a:solidFill>
                  <a:srgbClr val="FFFFFF"/>
                </a:solidFill>
              </a:rPr>
              <a:t>Blessed Couple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b="0" u="sng">
                <a:solidFill>
                  <a:srgbClr val="FFFFFF"/>
                </a:solidFill>
              </a:rPr>
              <a:t>+ Blessed Children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= Blessed Family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 descr="Depositphotos_56843581_original.jpg"/>
          <p:cNvPicPr preferRelativeResize="0"/>
          <p:nvPr/>
        </p:nvPicPr>
        <p:blipFill rotWithShape="1">
          <a:blip r:embed="rId3">
            <a:alphaModFix/>
          </a:blip>
          <a:srcRect l="28501" r="12232"/>
          <a:stretch/>
        </p:blipFill>
        <p:spPr>
          <a:xfrm>
            <a:off x="0" y="0"/>
            <a:ext cx="4571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5331450" y="2143050"/>
            <a:ext cx="3148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576574"/>
                </a:solidFill>
              </a:rPr>
              <a:t>I want some of that!</a:t>
            </a:r>
          </a:p>
        </p:txBody>
      </p:sp>
      <p:sp>
        <p:nvSpPr>
          <p:cNvPr id="325" name="Shape 325"/>
          <p:cNvSpPr txBox="1">
            <a:spLocks noGrp="1"/>
          </p:cNvSpPr>
          <p:nvPr>
            <p:ph type="sldNum" idx="12"/>
          </p:nvPr>
        </p:nvSpPr>
        <p:spPr>
          <a:xfrm>
            <a:off x="232650" y="211800"/>
            <a:ext cx="4106700" cy="4719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326" name="Shape 326"/>
          <p:cNvSpPr txBox="1">
            <a:spLocks noGrp="1"/>
          </p:cNvSpPr>
          <p:nvPr>
            <p:ph type="sldNum" idx="12"/>
          </p:nvPr>
        </p:nvSpPr>
        <p:spPr>
          <a:xfrm>
            <a:off x="4789575" y="211800"/>
            <a:ext cx="4106700" cy="4719900"/>
          </a:xfrm>
          <a:prstGeom prst="rect">
            <a:avLst/>
          </a:prstGeom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ctrTitle" idx="4294967295"/>
          </p:nvPr>
        </p:nvSpPr>
        <p:spPr>
          <a:xfrm>
            <a:off x="1188150" y="2142300"/>
            <a:ext cx="6767100" cy="858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b="0">
                <a:solidFill>
                  <a:srgbClr val="FFFFFF"/>
                </a:solidFill>
              </a:rPr>
              <a:t>And that.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Shape 336" descr="Depositphotos_14139102_original.jpg"/>
          <p:cNvPicPr preferRelativeResize="0"/>
          <p:nvPr/>
        </p:nvPicPr>
        <p:blipFill rotWithShape="1">
          <a:blip r:embed="rId3">
            <a:alphaModFix/>
          </a:blip>
          <a:srcRect l="14542" r="26198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xfrm>
            <a:off x="5312350" y="1831500"/>
            <a:ext cx="3148800" cy="1480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576574"/>
                </a:solidFill>
              </a:rPr>
              <a:t>And an extra helping of that. </a:t>
            </a:r>
          </a:p>
        </p:txBody>
      </p:sp>
      <p:sp>
        <p:nvSpPr>
          <p:cNvPr id="338" name="Shape 338"/>
          <p:cNvSpPr txBox="1">
            <a:spLocks noGrp="1"/>
          </p:cNvSpPr>
          <p:nvPr>
            <p:ph type="sldNum" idx="12"/>
          </p:nvPr>
        </p:nvSpPr>
        <p:spPr>
          <a:xfrm>
            <a:off x="232650" y="211800"/>
            <a:ext cx="4106700" cy="4719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339" name="Shape 339"/>
          <p:cNvSpPr txBox="1">
            <a:spLocks noGrp="1"/>
          </p:cNvSpPr>
          <p:nvPr>
            <p:ph type="sldNum" idx="12"/>
          </p:nvPr>
        </p:nvSpPr>
        <p:spPr>
          <a:xfrm>
            <a:off x="4789575" y="288000"/>
            <a:ext cx="4106700" cy="4719900"/>
          </a:xfrm>
          <a:prstGeom prst="rect">
            <a:avLst/>
          </a:prstGeom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body" idx="4294967295"/>
          </p:nvPr>
        </p:nvSpPr>
        <p:spPr>
          <a:xfrm>
            <a:off x="1780050" y="1700850"/>
            <a:ext cx="5583900" cy="174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" sz="4000" b="1">
                <a:latin typeface="Montserrat"/>
                <a:ea typeface="Montserrat"/>
                <a:cs typeface="Montserrat"/>
                <a:sym typeface="Montserrat"/>
              </a:rPr>
              <a:t>Outreach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4000" b="1" u="sng">
                <a:latin typeface="Montserrat"/>
                <a:ea typeface="Montserrat"/>
                <a:cs typeface="Montserrat"/>
                <a:sym typeface="Montserrat"/>
              </a:rPr>
              <a:t>IN</a:t>
            </a:r>
            <a:r>
              <a:rPr lang="en" sz="4000" b="1">
                <a:latin typeface="Montserrat"/>
                <a:ea typeface="Montserrat"/>
                <a:cs typeface="Montserrat"/>
                <a:sym typeface="Montserrat"/>
              </a:rPr>
              <a:t> - reach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1780050" y="1878600"/>
            <a:ext cx="5583900" cy="1386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576574"/>
                </a:solidFill>
              </a:rPr>
              <a:t>“Everyone without exception is </a:t>
            </a:r>
            <a:r>
              <a:rPr lang="en" sz="3000" strike="sngStrike">
                <a:solidFill>
                  <a:srgbClr val="576574"/>
                </a:solidFill>
              </a:rPr>
              <a:t>struggling</a:t>
            </a:r>
            <a:r>
              <a:rPr lang="en" sz="3000">
                <a:solidFill>
                  <a:srgbClr val="576574"/>
                </a:solidFill>
              </a:rPr>
              <a:t> to gain </a:t>
            </a:r>
            <a:r>
              <a:rPr lang="en" sz="3000" u="sng">
                <a:solidFill>
                  <a:srgbClr val="576574"/>
                </a:solidFill>
              </a:rPr>
              <a:t>happiness</a:t>
            </a:r>
            <a:r>
              <a:rPr lang="en" sz="3000">
                <a:solidFill>
                  <a:srgbClr val="576574"/>
                </a:solidFill>
              </a:rPr>
              <a:t>…”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hape 362" descr="Depositphotos_11804264_original.jpg"/>
          <p:cNvPicPr preferRelativeResize="0"/>
          <p:nvPr/>
        </p:nvPicPr>
        <p:blipFill rotWithShape="1">
          <a:blip r:embed="rId3">
            <a:alphaModFix/>
          </a:blip>
          <a:srcRect l="13584" t="17344" b="9470"/>
          <a:stretch/>
        </p:blipFill>
        <p:spPr>
          <a:xfrm>
            <a:off x="0" y="0"/>
            <a:ext cx="4572203" cy="2571877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 txBox="1">
            <a:spLocks noGrp="1"/>
          </p:cNvSpPr>
          <p:nvPr>
            <p:ph type="title"/>
          </p:nvPr>
        </p:nvSpPr>
        <p:spPr>
          <a:xfrm>
            <a:off x="5312400" y="1786650"/>
            <a:ext cx="3148800" cy="157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576574"/>
                </a:solidFill>
              </a:rPr>
              <a:t>From womb.</a:t>
            </a:r>
          </a:p>
          <a:p>
            <a:pPr lvl="0">
              <a:spcBef>
                <a:spcPts val="0"/>
              </a:spcBef>
              <a:buNone/>
            </a:pPr>
            <a:endParaRPr sz="3000">
              <a:solidFill>
                <a:srgbClr val="576574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576574"/>
                </a:solidFill>
              </a:rPr>
              <a:t>To tomb.</a:t>
            </a:r>
          </a:p>
        </p:txBody>
      </p:sp>
      <p:pic>
        <p:nvPicPr>
          <p:cNvPr id="364" name="Shape 364" descr="Depositphotos_73789783_original.jpg"/>
          <p:cNvPicPr preferRelativeResize="0"/>
          <p:nvPr/>
        </p:nvPicPr>
        <p:blipFill rotWithShape="1">
          <a:blip r:embed="rId4">
            <a:alphaModFix/>
          </a:blip>
          <a:srcRect t="15718"/>
          <a:stretch/>
        </p:blipFill>
        <p:spPr>
          <a:xfrm>
            <a:off x="-1" y="2571875"/>
            <a:ext cx="4572204" cy="2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 txBox="1">
            <a:spLocks noGrp="1"/>
          </p:cNvSpPr>
          <p:nvPr>
            <p:ph type="sldNum" idx="12"/>
          </p:nvPr>
        </p:nvSpPr>
        <p:spPr>
          <a:xfrm>
            <a:off x="232750" y="211800"/>
            <a:ext cx="4106700" cy="4719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366" name="Shape 366"/>
          <p:cNvSpPr txBox="1">
            <a:spLocks noGrp="1"/>
          </p:cNvSpPr>
          <p:nvPr>
            <p:ph type="sldNum" idx="12"/>
          </p:nvPr>
        </p:nvSpPr>
        <p:spPr>
          <a:xfrm>
            <a:off x="4833450" y="211800"/>
            <a:ext cx="4106700" cy="4719900"/>
          </a:xfrm>
          <a:prstGeom prst="rect">
            <a:avLst/>
          </a:prstGeom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ctrTitle" idx="4294967295"/>
          </p:nvPr>
        </p:nvSpPr>
        <p:spPr>
          <a:xfrm>
            <a:off x="2169475" y="4024750"/>
            <a:ext cx="4805100" cy="623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solidFill>
                  <a:srgbClr val="FFFFFF"/>
                </a:solidFill>
              </a:rPr>
              <a:t>SOCIAL IMPACT</a:t>
            </a:r>
          </a:p>
        </p:txBody>
      </p:sp>
      <p:sp>
        <p:nvSpPr>
          <p:cNvPr id="372" name="Shape 372"/>
          <p:cNvSpPr txBox="1">
            <a:spLocks noGrp="1"/>
          </p:cNvSpPr>
          <p:nvPr>
            <p:ph type="subTitle" idx="4294967295"/>
          </p:nvPr>
        </p:nvSpPr>
        <p:spPr>
          <a:xfrm>
            <a:off x="2207262" y="4538299"/>
            <a:ext cx="4729500" cy="49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Family is the fabric of society.</a:t>
            </a:r>
          </a:p>
        </p:txBody>
      </p:sp>
      <p:grpSp>
        <p:nvGrpSpPr>
          <p:cNvPr id="373" name="Shape 373"/>
          <p:cNvGrpSpPr/>
          <p:nvPr/>
        </p:nvGrpSpPr>
        <p:grpSpPr>
          <a:xfrm>
            <a:off x="1303399" y="4099759"/>
            <a:ext cx="1073116" cy="929641"/>
            <a:chOff x="5941025" y="3634400"/>
            <a:chExt cx="467650" cy="467650"/>
          </a:xfrm>
        </p:grpSpPr>
        <p:sp>
          <p:nvSpPr>
            <p:cNvPr id="374" name="Shape 374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0" t="0" r="0" b="0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0" t="0" r="0" b="0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0" t="0" r="0" b="0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0" t="0" r="0" b="0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0" t="0" r="0" b="0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0" t="0" r="0" b="0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>
            <a:spLocks noGrp="1"/>
          </p:cNvSpPr>
          <p:nvPr>
            <p:ph type="body" idx="4294967295"/>
          </p:nvPr>
        </p:nvSpPr>
        <p:spPr>
          <a:xfrm>
            <a:off x="1552050" y="1471050"/>
            <a:ext cx="6039900" cy="2201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800" b="1">
                <a:latin typeface="Montserrat"/>
                <a:ea typeface="Montserrat"/>
                <a:cs typeface="Montserrat"/>
                <a:sym typeface="Montserrat"/>
              </a:rPr>
              <a:t>Our focus is </a:t>
            </a:r>
            <a:r>
              <a:rPr lang="en" sz="3800" b="1" u="sng">
                <a:latin typeface="Montserrat"/>
                <a:ea typeface="Montserrat"/>
                <a:cs typeface="Montserrat"/>
                <a:sym typeface="Montserrat"/>
              </a:rPr>
              <a:t>much more</a:t>
            </a:r>
            <a:r>
              <a:rPr lang="en" sz="3800" b="1">
                <a:latin typeface="Montserrat"/>
                <a:ea typeface="Montserrat"/>
                <a:cs typeface="Montserrat"/>
                <a:sym typeface="Montserrat"/>
              </a:rPr>
              <a:t> than Matching and Blessing.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body" idx="4294967295"/>
          </p:nvPr>
        </p:nvSpPr>
        <p:spPr>
          <a:xfrm>
            <a:off x="1561350" y="1510650"/>
            <a:ext cx="6021300" cy="212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May: 		Family Matching Convocation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June: 		Start Smart: Level 3 Blessing Workshop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August:  	24+ Connect Retreat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August: 		Level 2 Blessing Workshop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November: 	Young Blessed Couples Retreat</a:t>
            </a:r>
          </a:p>
        </p:txBody>
      </p:sp>
      <p:sp>
        <p:nvSpPr>
          <p:cNvPr id="398" name="Shape 398"/>
          <p:cNvSpPr txBox="1">
            <a:spLocks noGrp="1"/>
          </p:cNvSpPr>
          <p:nvPr>
            <p:ph type="body" idx="4294967295"/>
          </p:nvPr>
        </p:nvSpPr>
        <p:spPr>
          <a:xfrm>
            <a:off x="1780050" y="86000"/>
            <a:ext cx="5583900" cy="73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latin typeface="Montserrat"/>
                <a:ea typeface="Montserrat"/>
                <a:cs typeface="Montserrat"/>
                <a:sym typeface="Montserrat"/>
              </a:rPr>
              <a:t>Upcoming National Events for 2017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sldNum" idx="4294967295"/>
          </p:nvPr>
        </p:nvSpPr>
        <p:spPr>
          <a:xfrm>
            <a:off x="233100" y="211800"/>
            <a:ext cx="8677800" cy="4719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body" idx="4294967295"/>
          </p:nvPr>
        </p:nvSpPr>
        <p:spPr>
          <a:xfrm>
            <a:off x="1561350" y="1053450"/>
            <a:ext cx="5995200" cy="294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Family Money Matching Smarts Series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Family Matching Support Webinar Series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Parenting Webinar Series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Marriage Enrichment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All past recordings can be found at </a:t>
            </a:r>
            <a:r>
              <a:rPr lang="en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bfm.familyfed.org</a:t>
            </a:r>
          </a:p>
        </p:txBody>
      </p:sp>
      <p:sp>
        <p:nvSpPr>
          <p:cNvPr id="409" name="Shape 409"/>
          <p:cNvSpPr txBox="1">
            <a:spLocks noGrp="1"/>
          </p:cNvSpPr>
          <p:nvPr>
            <p:ph type="body" idx="4294967295"/>
          </p:nvPr>
        </p:nvSpPr>
        <p:spPr>
          <a:xfrm>
            <a:off x="1780050" y="0"/>
            <a:ext cx="5583900" cy="1259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latin typeface="Montserrat"/>
                <a:ea typeface="Montserrat"/>
                <a:cs typeface="Montserrat"/>
                <a:sym typeface="Montserrat"/>
              </a:rPr>
              <a:t>Webinar Resources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latin typeface="Montserrat"/>
                <a:ea typeface="Montserrat"/>
                <a:cs typeface="Montserrat"/>
                <a:sym typeface="Montserrat"/>
              </a:rPr>
              <a:t>In Your Home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ctrTitle" idx="4294967295"/>
          </p:nvPr>
        </p:nvSpPr>
        <p:spPr>
          <a:xfrm>
            <a:off x="1188450" y="2124900"/>
            <a:ext cx="6767100" cy="89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</a:rPr>
              <a:t>bfm.familyfed.org</a:t>
            </a:r>
          </a:p>
        </p:txBody>
      </p:sp>
      <p:pic>
        <p:nvPicPr>
          <p:cNvPr id="415" name="Shape 415" descr="FFWPU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8437" y="224250"/>
            <a:ext cx="707124" cy="70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ctrTitle" idx="4294967295"/>
          </p:nvPr>
        </p:nvSpPr>
        <p:spPr>
          <a:xfrm>
            <a:off x="1188150" y="952800"/>
            <a:ext cx="6767100" cy="894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1. Go to the BFM website.</a:t>
            </a:r>
          </a:p>
        </p:txBody>
      </p:sp>
      <p:sp>
        <p:nvSpPr>
          <p:cNvPr id="421" name="Shape 421"/>
          <p:cNvSpPr txBox="1">
            <a:spLocks noGrp="1"/>
          </p:cNvSpPr>
          <p:nvPr>
            <p:ph type="ctrTitle" idx="4294967295"/>
          </p:nvPr>
        </p:nvSpPr>
        <p:spPr>
          <a:xfrm>
            <a:off x="1188450" y="3073172"/>
            <a:ext cx="6767100" cy="621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3. Go home and love your family.</a:t>
            </a:r>
          </a:p>
        </p:txBody>
      </p:sp>
      <p:sp>
        <p:nvSpPr>
          <p:cNvPr id="422" name="Shape 422"/>
          <p:cNvSpPr txBox="1">
            <a:spLocks noGrp="1"/>
          </p:cNvSpPr>
          <p:nvPr>
            <p:ph type="ctrTitle" idx="4294967295"/>
          </p:nvPr>
        </p:nvSpPr>
        <p:spPr>
          <a:xfrm>
            <a:off x="1188150" y="2124296"/>
            <a:ext cx="6767100" cy="894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2.  Find BFM Coordinators in your district or community.</a:t>
            </a:r>
          </a:p>
        </p:txBody>
      </p:sp>
      <p:grpSp>
        <p:nvGrpSpPr>
          <p:cNvPr id="423" name="Shape 423"/>
          <p:cNvGrpSpPr/>
          <p:nvPr/>
        </p:nvGrpSpPr>
        <p:grpSpPr>
          <a:xfrm>
            <a:off x="4278016" y="337790"/>
            <a:ext cx="587962" cy="566273"/>
            <a:chOff x="1278900" y="2333250"/>
            <a:chExt cx="381175" cy="381175"/>
          </a:xfrm>
        </p:grpSpPr>
        <p:sp>
          <p:nvSpPr>
            <p:cNvPr id="424" name="Shape 424"/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0" t="0" r="0" b="0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6" name="Shape 426"/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0" t="0" r="0" b="0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Shape 432" descr="Screen Shot 2017-03-23 at 2.28.45 PM 2.jpg"/>
          <p:cNvPicPr preferRelativeResize="0"/>
          <p:nvPr/>
        </p:nvPicPr>
        <p:blipFill rotWithShape="1">
          <a:blip r:embed="rId3">
            <a:alphaModFix/>
          </a:blip>
          <a:srcRect l="16714" r="16721"/>
          <a:stretch/>
        </p:blipFill>
        <p:spPr>
          <a:xfrm>
            <a:off x="0" y="0"/>
            <a:ext cx="4571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Shape 433"/>
          <p:cNvSpPr txBox="1">
            <a:spLocks noGrp="1"/>
          </p:cNvSpPr>
          <p:nvPr>
            <p:ph type="title"/>
          </p:nvPr>
        </p:nvSpPr>
        <p:spPr>
          <a:xfrm>
            <a:off x="5331450" y="2143050"/>
            <a:ext cx="3148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576574"/>
                </a:solidFill>
              </a:rPr>
              <a:t>I want some of that!</a:t>
            </a:r>
          </a:p>
        </p:txBody>
      </p:sp>
      <p:sp>
        <p:nvSpPr>
          <p:cNvPr id="434" name="Shape 434"/>
          <p:cNvSpPr txBox="1">
            <a:spLocks noGrp="1"/>
          </p:cNvSpPr>
          <p:nvPr>
            <p:ph type="sldNum" idx="12"/>
          </p:nvPr>
        </p:nvSpPr>
        <p:spPr>
          <a:xfrm>
            <a:off x="232650" y="211800"/>
            <a:ext cx="4106700" cy="4719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435" name="Shape 435"/>
          <p:cNvSpPr txBox="1">
            <a:spLocks noGrp="1"/>
          </p:cNvSpPr>
          <p:nvPr>
            <p:ph type="sldNum" idx="12"/>
          </p:nvPr>
        </p:nvSpPr>
        <p:spPr>
          <a:xfrm>
            <a:off x="4789575" y="211800"/>
            <a:ext cx="4106700" cy="4719900"/>
          </a:xfrm>
          <a:prstGeom prst="rect">
            <a:avLst/>
          </a:prstGeom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ctrTitle" idx="4294967295"/>
          </p:nvPr>
        </p:nvSpPr>
        <p:spPr>
          <a:xfrm>
            <a:off x="1188450" y="2124900"/>
            <a:ext cx="6767100" cy="89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</a:rPr>
              <a:t>bfm.familyfed.org</a:t>
            </a:r>
          </a:p>
        </p:txBody>
      </p:sp>
      <p:pic>
        <p:nvPicPr>
          <p:cNvPr id="441" name="Shape 441" descr="FFWPU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8437" y="224250"/>
            <a:ext cx="707124" cy="70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 descr="KT20160220-021.jpg"/>
          <p:cNvPicPr preferRelativeResize="0"/>
          <p:nvPr/>
        </p:nvPicPr>
        <p:blipFill rotWithShape="1">
          <a:blip r:embed="rId3">
            <a:alphaModFix/>
          </a:blip>
          <a:srcRect l="26540" r="14136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5331450" y="2143050"/>
            <a:ext cx="3148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576574"/>
                </a:solidFill>
              </a:rPr>
              <a:t>I want some of that.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232650" y="211800"/>
            <a:ext cx="4106700" cy="4719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4789575" y="211800"/>
            <a:ext cx="4106700" cy="4719900"/>
          </a:xfrm>
          <a:prstGeom prst="rect">
            <a:avLst/>
          </a:prstGeom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 descr="IMG_2120.jpg"/>
          <p:cNvPicPr preferRelativeResize="0"/>
          <p:nvPr/>
        </p:nvPicPr>
        <p:blipFill rotWithShape="1">
          <a:blip r:embed="rId3">
            <a:alphaModFix/>
          </a:blip>
          <a:srcRect l="27561" r="13179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4804650" y="211800"/>
            <a:ext cx="4106700" cy="4719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pic>
        <p:nvPicPr>
          <p:cNvPr id="205" name="Shape 205" descr="IMG_2120.jpg"/>
          <p:cNvPicPr preferRelativeResize="0"/>
          <p:nvPr/>
        </p:nvPicPr>
        <p:blipFill rotWithShape="1">
          <a:blip r:embed="rId4">
            <a:alphaModFix/>
          </a:blip>
          <a:srcRect l="27561" r="13179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711600" y="2041350"/>
            <a:ext cx="3148800" cy="1060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576574"/>
                </a:solidFill>
              </a:rPr>
              <a:t>Or some of that!</a:t>
            </a:r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232650" y="211800"/>
            <a:ext cx="4106700" cy="47199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5268525" y="907375"/>
            <a:ext cx="3148800" cy="1031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DIVORCE IN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/>
              <a:t>THE UNITED STATES</a:t>
            </a:r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4719050" y="2278825"/>
            <a:ext cx="4346100" cy="1211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 b="1"/>
              <a:t>41 % of first marriages end in </a:t>
            </a:r>
            <a:br>
              <a:rPr lang="en" sz="1800" b="1"/>
            </a:br>
            <a:r>
              <a:rPr lang="en" sz="1800" b="1"/>
              <a:t>divorce.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endParaRPr sz="1200" b="1"/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 b="1"/>
              <a:t>So they try again.</a:t>
            </a:r>
          </a:p>
        </p:txBody>
      </p:sp>
      <p:grpSp>
        <p:nvGrpSpPr>
          <p:cNvPr id="218" name="Shape 218"/>
          <p:cNvGrpSpPr/>
          <p:nvPr/>
        </p:nvGrpSpPr>
        <p:grpSpPr>
          <a:xfrm>
            <a:off x="6658156" y="678762"/>
            <a:ext cx="369525" cy="268182"/>
            <a:chOff x="3932350" y="3714775"/>
            <a:chExt cx="439650" cy="319075"/>
          </a:xfrm>
        </p:grpSpPr>
        <p:sp>
          <p:nvSpPr>
            <p:cNvPr id="219" name="Shape 219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0" t="0" r="0" b="0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0" t="0" r="0" b="0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0" t="0" r="0" b="0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4789575" y="211800"/>
            <a:ext cx="4106700" cy="4599300"/>
          </a:xfrm>
          <a:prstGeom prst="rect">
            <a:avLst/>
          </a:prstGeom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pic>
        <p:nvPicPr>
          <p:cNvPr id="225" name="Shape 225" descr="Screen Shot 2017-03-31 at 6.56.48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675649"/>
            <a:ext cx="4528074" cy="367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rtru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rtru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anqu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ertru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1880</Words>
  <Application>Microsoft Office PowerPoint</Application>
  <PresentationFormat>On-screen Show (16:9)</PresentationFormat>
  <Paragraphs>197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Muli</vt:lpstr>
      <vt:lpstr>Lato</vt:lpstr>
      <vt:lpstr>Raleway</vt:lpstr>
      <vt:lpstr>Montserrat</vt:lpstr>
      <vt:lpstr>Georgia</vt:lpstr>
      <vt:lpstr>Vidaloka</vt:lpstr>
      <vt:lpstr>Arial</vt:lpstr>
      <vt:lpstr>Gertrude template</vt:lpstr>
      <vt:lpstr>Gertrude template</vt:lpstr>
      <vt:lpstr>Banquo template</vt:lpstr>
      <vt:lpstr>Gertrude template</vt:lpstr>
      <vt:lpstr>BLESSING &amp; FAMILY MINISTRY </vt:lpstr>
      <vt:lpstr>PowerPoint Presentation</vt:lpstr>
      <vt:lpstr>PowerPoint Presentation</vt:lpstr>
      <vt:lpstr>PowerPoint Presentation</vt:lpstr>
      <vt:lpstr>PowerPoint Presentation</vt:lpstr>
      <vt:lpstr>I want some of that.</vt:lpstr>
      <vt:lpstr>Or some of that!</vt:lpstr>
      <vt:lpstr>PowerPoint Presentation</vt:lpstr>
      <vt:lpstr>DIVORCE IN  THE UNITED STATES</vt:lpstr>
      <vt:lpstr>DIVORCE IN  THE UNITED STATES</vt:lpstr>
      <vt:lpstr>DIVORCE IN  THE UNITED STATES</vt:lpstr>
      <vt:lpstr>Not just depressing statistics.</vt:lpstr>
      <vt:lpstr>A  MOVEMENT</vt:lpstr>
      <vt:lpstr>A  MESSAGE</vt:lpstr>
      <vt:lpstr>2017 Marriage Blessing Movement Opportunities</vt:lpstr>
      <vt:lpstr>Just the beginning...</vt:lpstr>
      <vt:lpstr>Blessing is more than Marriage.  It’s Family</vt:lpstr>
      <vt:lpstr>Happy children.  Healthy children.</vt:lpstr>
      <vt:lpstr>Blessed Children.</vt:lpstr>
      <vt:lpstr>Blessed Couple + Blessed Children = Blessed Family</vt:lpstr>
      <vt:lpstr>I want some of that!</vt:lpstr>
      <vt:lpstr>And that. </vt:lpstr>
      <vt:lpstr>And an extra helping of that. </vt:lpstr>
      <vt:lpstr>PowerPoint Presentation</vt:lpstr>
      <vt:lpstr>PowerPoint Presentation</vt:lpstr>
      <vt:lpstr>PowerPoint Presentation</vt:lpstr>
      <vt:lpstr>PowerPoint Presentation</vt:lpstr>
      <vt:lpstr>From womb.  To tomb.</vt:lpstr>
      <vt:lpstr>SOCIAL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bfm.familyfed.org</vt:lpstr>
      <vt:lpstr>1. Go to the BFM website.</vt:lpstr>
      <vt:lpstr>I want some of that!</vt:lpstr>
      <vt:lpstr>bfm.familyfed.org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BLESSING &amp; FAMILY MINISTRY </dc:title>
  <cp:lastModifiedBy>IPEC-Presentor</cp:lastModifiedBy>
  <cp:revision>1</cp:revision>
  <dcterms:modified xsi:type="dcterms:W3CDTF">2017-04-04T00:09:55Z</dcterms:modified>
</cp:coreProperties>
</file>