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712" r:id="rId2"/>
    <p:sldId id="854" r:id="rId3"/>
    <p:sldId id="719" r:id="rId4"/>
    <p:sldId id="711" r:id="rId5"/>
    <p:sldId id="714" r:id="rId6"/>
    <p:sldId id="743" r:id="rId7"/>
    <p:sldId id="804" r:id="rId8"/>
    <p:sldId id="857" r:id="rId9"/>
    <p:sldId id="858" r:id="rId10"/>
    <p:sldId id="856" r:id="rId11"/>
    <p:sldId id="855" r:id="rId12"/>
    <p:sldId id="964" r:id="rId13"/>
    <p:sldId id="851" r:id="rId14"/>
    <p:sldId id="850" r:id="rId15"/>
    <p:sldId id="1021" r:id="rId16"/>
    <p:sldId id="1031" r:id="rId17"/>
    <p:sldId id="1027" r:id="rId18"/>
    <p:sldId id="1029" r:id="rId19"/>
    <p:sldId id="1028" r:id="rId20"/>
    <p:sldId id="1048" r:id="rId21"/>
    <p:sldId id="1019" r:id="rId22"/>
    <p:sldId id="1023" r:id="rId23"/>
    <p:sldId id="1049" r:id="rId24"/>
    <p:sldId id="1053" r:id="rId25"/>
    <p:sldId id="1052" r:id="rId26"/>
    <p:sldId id="1054" r:id="rId27"/>
    <p:sldId id="1050" r:id="rId28"/>
    <p:sldId id="1051" r:id="rId29"/>
    <p:sldId id="978" r:id="rId30"/>
    <p:sldId id="1042" r:id="rId31"/>
    <p:sldId id="1045" r:id="rId32"/>
    <p:sldId id="1037" r:id="rId33"/>
    <p:sldId id="1040" r:id="rId34"/>
    <p:sldId id="1046" r:id="rId35"/>
    <p:sldId id="1044" r:id="rId36"/>
    <p:sldId id="1055" r:id="rId37"/>
    <p:sldId id="1056" r:id="rId38"/>
    <p:sldId id="984" r:id="rId39"/>
    <p:sldId id="1058" r:id="rId40"/>
    <p:sldId id="1059" r:id="rId41"/>
    <p:sldId id="1063" r:id="rId42"/>
    <p:sldId id="1064" r:id="rId43"/>
    <p:sldId id="1065" r:id="rId44"/>
    <p:sldId id="1066" r:id="rId45"/>
    <p:sldId id="1060" r:id="rId46"/>
    <p:sldId id="1061" r:id="rId47"/>
    <p:sldId id="1062" r:id="rId48"/>
    <p:sldId id="1072" r:id="rId49"/>
    <p:sldId id="1070" r:id="rId50"/>
    <p:sldId id="1069" r:id="rId51"/>
  </p:sldIdLst>
  <p:sldSz cx="9144000" cy="5143500" type="screen16x9"/>
  <p:notesSz cx="6797675" cy="9874250"/>
  <p:defaultTextStyle>
    <a:defPPr>
      <a:defRPr lang="en-US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252"/>
    <a:srgbClr val="438914"/>
    <a:srgbClr val="929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2" autoAdjust="0"/>
    <p:restoredTop sz="94599" autoAdjust="0"/>
  </p:normalViewPr>
  <p:slideViewPr>
    <p:cSldViewPr>
      <p:cViewPr varScale="1">
        <p:scale>
          <a:sx n="89" d="100"/>
          <a:sy n="89" d="100"/>
        </p:scale>
        <p:origin x="381" y="3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9940F-2C6A-4EF1-91FC-A68749F3D748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925FF-8780-4DC7-B6C9-92E626EF4A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39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B109B-7C37-4018-88DC-F4691B5E4298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75092-5A94-40BA-BC77-ACBE2ADD30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75092-5A94-40BA-BC77-ACBE2ADD30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90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333BC96-AD89-41B5-9FE6-98BFF2160C43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23776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333BC96-AD89-41B5-9FE6-98BFF2160C43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3950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333BC96-AD89-41B5-9FE6-98BFF2160C43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961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333BC96-AD89-41B5-9FE6-98BFF2160C43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42110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333BC96-AD89-41B5-9FE6-98BFF2160C43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197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333BC96-AD89-41B5-9FE6-98BFF2160C43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33180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333BC96-AD89-41B5-9FE6-98BFF2160C43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17264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333BC96-AD89-41B5-9FE6-98BFF2160C43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28227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 txBox="1">
            <a:spLocks noGrp="1"/>
          </p:cNvSpPr>
          <p:nvPr>
            <p:ph type="body" idx="1"/>
          </p:nvPr>
        </p:nvSpPr>
        <p:spPr>
          <a:xfrm>
            <a:off x="685799" y="4343399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3" name="Shape 8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633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 txBox="1">
            <a:spLocks noGrp="1"/>
          </p:cNvSpPr>
          <p:nvPr>
            <p:ph type="body" idx="1"/>
          </p:nvPr>
        </p:nvSpPr>
        <p:spPr>
          <a:xfrm>
            <a:off x="685799" y="4343399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9" name="Shape 8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12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 txBox="1">
            <a:spLocks noGrp="1"/>
          </p:cNvSpPr>
          <p:nvPr>
            <p:ph type="body" idx="1"/>
          </p:nvPr>
        </p:nvSpPr>
        <p:spPr>
          <a:xfrm>
            <a:off x="685799" y="4343399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7" name="Shape 8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7517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 txBox="1">
            <a:spLocks noGrp="1"/>
          </p:cNvSpPr>
          <p:nvPr>
            <p:ph type="body" idx="1"/>
          </p:nvPr>
        </p:nvSpPr>
        <p:spPr>
          <a:xfrm>
            <a:off x="685799" y="4343399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2" name="Shape 8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94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1302" tIns="91302" rIns="91302" bIns="91302" anchor="ctr" anchorCtr="0">
            <a:noAutofit/>
          </a:bodyPr>
          <a:lstStyle/>
          <a:p>
            <a:endParaRPr dirty="0"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44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799" y="4343399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576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799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7588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333BC96-AD89-41B5-9FE6-98BFF2160C43}" type="slidenum">
              <a:rPr lang="en-US" altLang="ko-KR" smtClean="0"/>
              <a:pPr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1166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8229600" cy="43886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92219" marR="0" lvl="0" indent="-120769" algn="l" rtl="0">
              <a:spcBef>
                <a:spcPts val="540"/>
              </a:spcBef>
              <a:buClr>
                <a:schemeClr val="lt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3142" marR="0" lvl="1" indent="-99742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4064" marR="0" lvl="2" indent="-72364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63690" marR="0" lvl="3" indent="-87340" algn="l" rtl="0">
              <a:spcBef>
                <a:spcPts val="340"/>
              </a:spcBef>
              <a:buClr>
                <a:schemeClr val="lt1"/>
              </a:buClr>
              <a:buSzPct val="100000"/>
              <a:buFont typeface="Arial"/>
              <a:buChar char="–"/>
              <a:def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53316" marR="0" lvl="4" indent="-95966" algn="l" rtl="0">
              <a:spcBef>
                <a:spcPts val="340"/>
              </a:spcBef>
              <a:buClr>
                <a:schemeClr val="lt1"/>
              </a:buClr>
              <a:buSzPct val="100000"/>
              <a:buFont typeface="Arial"/>
              <a:buChar char="»"/>
              <a:def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42942" marR="0" lvl="5" indent="-91892" algn="l" rtl="0">
              <a:spcBef>
                <a:spcPts val="340"/>
              </a:spcBef>
              <a:buClr>
                <a:schemeClr val="lt1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32568" marR="0" lvl="6" indent="-87818" algn="l" rtl="0">
              <a:spcBef>
                <a:spcPts val="340"/>
              </a:spcBef>
              <a:buClr>
                <a:schemeClr val="lt1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22194" marR="0" lvl="7" indent="-96443" algn="l" rtl="0">
              <a:spcBef>
                <a:spcPts val="340"/>
              </a:spcBef>
              <a:buClr>
                <a:schemeClr val="lt1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11820" marR="0" lvl="8" indent="-92369" algn="l" rtl="0">
              <a:spcBef>
                <a:spcPts val="340"/>
              </a:spcBef>
              <a:buClr>
                <a:schemeClr val="lt1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9626" marR="0" lvl="1" indent="-8626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9252" marR="0" lvl="2" indent="-4551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68878" marR="0" lvl="3" indent="-477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58503" marR="0" lvl="4" indent="-9103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48129" marR="0" lvl="5" indent="-5028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337755" marR="0" lvl="6" indent="-954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27381" marR="0" lvl="7" indent="-9581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117007" marR="0" lvl="8" indent="-5507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9626" marR="0" lvl="1" indent="-8626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9252" marR="0" lvl="2" indent="-4551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68878" marR="0" lvl="3" indent="-477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58503" marR="0" lvl="4" indent="-9103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48129" marR="0" lvl="5" indent="-5028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337755" marR="0" lvl="6" indent="-954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27381" marR="0" lvl="7" indent="-9581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117007" marR="0" lvl="8" indent="-5507" algn="l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77925" tIns="38950" rIns="77925" bIns="389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88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bg1">
                <a:tint val="40000"/>
                <a:satMod val="350000"/>
              </a:schemeClr>
            </a:gs>
            <a:gs pos="100000">
              <a:schemeClr val="bg1">
                <a:lumMod val="85000"/>
              </a:schemeClr>
            </a:gs>
            <a:gs pos="0">
              <a:schemeClr val="bg1">
                <a:lumMod val="85000"/>
              </a:schemeClr>
            </a:gs>
            <a:gs pos="70000">
              <a:schemeClr val="bg1">
                <a:tint val="40000"/>
                <a:satMod val="3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D75F1-C5EA-46E4-8E47-B73F6BE8211D}" type="datetimeFigureOut">
              <a:rPr lang="en-US" smtClean="0"/>
              <a:pPr/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EB1C8-9035-4FE9-B6EB-30FA17F988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/>
  </p:transition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s-for-slideshows-gold-blu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9166580" cy="5156201"/>
          </a:xfrm>
          <a:prstGeom prst="rect">
            <a:avLst/>
          </a:prstGeom>
        </p:spPr>
      </p:pic>
      <p:pic>
        <p:nvPicPr>
          <p:cNvPr id="11" name="Picture 10" descr="upflogo_with_typeandacronym-rv0602-web-400x400px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1352550"/>
            <a:ext cx="1371600" cy="1371600"/>
          </a:xfrm>
          <a:prstGeom prst="rect">
            <a:avLst/>
          </a:prstGeom>
          <a:effectLst>
            <a:reflection stA="15000" endPos="20000" dir="5400000" sy="-100000" algn="bl" rotWithShape="0"/>
          </a:effectLst>
        </p:spPr>
      </p:pic>
      <p:grpSp>
        <p:nvGrpSpPr>
          <p:cNvPr id="13" name="Group 12"/>
          <p:cNvGrpSpPr/>
          <p:nvPr/>
        </p:nvGrpSpPr>
        <p:grpSpPr>
          <a:xfrm>
            <a:off x="-457200" y="2876549"/>
            <a:ext cx="7010400" cy="228601"/>
            <a:chOff x="-457200" y="2876549"/>
            <a:chExt cx="7010400" cy="228601"/>
          </a:xfrm>
        </p:grpSpPr>
        <p:sp>
          <p:nvSpPr>
            <p:cNvPr id="8" name="Rectangle 7"/>
            <p:cNvSpPr/>
            <p:nvPr/>
          </p:nvSpPr>
          <p:spPr>
            <a:xfrm>
              <a:off x="-457200" y="2876550"/>
              <a:ext cx="6934200" cy="2286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1320800" y="2876549"/>
              <a:ext cx="5232400" cy="205317"/>
            </a:xfrm>
            <a:prstGeom prst="rect">
              <a:avLst/>
            </a:prstGeom>
          </p:spPr>
          <p:txBody>
            <a:bodyPr vert="horz" lIns="77925" tIns="38963" rIns="77925" bIns="38963" rtlCol="0" anchor="ctr">
              <a:noAutofit/>
            </a:bodyPr>
            <a:lstStyle/>
            <a:p>
              <a:pPr algn="r" defTabSz="389626">
                <a:spcBef>
                  <a:spcPct val="0"/>
                </a:spcBef>
                <a:defRPr/>
              </a:pPr>
              <a:r>
                <a:rPr lang="en-US" sz="1200" b="1" dirty="0" smtClean="0">
                  <a:effectLst/>
                  <a:latin typeface="Times New Roman"/>
                  <a:ea typeface="+mj-ea"/>
                  <a:cs typeface="Times New Roman"/>
                </a:rPr>
                <a:t>UPF.ORG</a:t>
              </a:r>
              <a:endParaRPr lang="en-US" sz="1200" b="1" dirty="0">
                <a:effectLst/>
                <a:latin typeface="Times New Roman"/>
                <a:ea typeface="+mj-ea"/>
                <a:cs typeface="Times New Roman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76200" y="1200150"/>
            <a:ext cx="8001000" cy="1524000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/>
          <a:p>
            <a:pPr algn="ctr" defTabSz="389626">
              <a:spcBef>
                <a:spcPct val="0"/>
              </a:spcBef>
              <a:defRPr/>
            </a:pPr>
            <a:r>
              <a:rPr lang="en-US" sz="6500" b="1" cap="all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+mj-ea"/>
                <a:cs typeface="Times New Roman"/>
              </a:rPr>
              <a:t>Universal</a:t>
            </a:r>
            <a:endParaRPr lang="en-US" sz="6500" b="1" cap="all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+mj-ea"/>
              <a:cs typeface="Times New Roman"/>
            </a:endParaRPr>
          </a:p>
          <a:p>
            <a:pPr algn="ctr" defTabSz="389626">
              <a:spcBef>
                <a:spcPct val="0"/>
              </a:spcBef>
              <a:defRPr/>
            </a:pPr>
            <a:r>
              <a:rPr lang="en-US" sz="3600" b="1" cap="all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+mj-ea"/>
                <a:cs typeface="Times New Roman"/>
              </a:rPr>
              <a:t> Peace  Federation</a:t>
            </a:r>
            <a:endParaRPr lang="en-US" sz="3600" b="1" cap="all" dirty="0">
              <a:solidFill>
                <a:schemeClr val="accent1">
                  <a:lumMod val="50000"/>
                </a:schemeClr>
              </a:solidFill>
              <a:effectLst/>
              <a:latin typeface="Times New Roman"/>
              <a:ea typeface="+mj-ea"/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80733" y="3257550"/>
            <a:ext cx="4089400" cy="533400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/>
          <a:p>
            <a:pPr algn="r" defTabSz="389626">
              <a:spcBef>
                <a:spcPct val="0"/>
              </a:spcBef>
              <a:defRPr/>
            </a:pPr>
            <a:endParaRPr lang="en-US" sz="2700" b="1" dirty="0">
              <a:solidFill>
                <a:schemeClr val="bg2">
                  <a:lumMod val="50000"/>
                </a:schemeClr>
              </a:solidFill>
              <a:effectLst/>
              <a:latin typeface="Times New Roman"/>
              <a:ea typeface="+mj-ea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4889099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Shape 869"/>
          <p:cNvPicPr preferRelativeResize="0"/>
          <p:nvPr/>
        </p:nvPicPr>
        <p:blipFill rotWithShape="1">
          <a:blip r:embed="rId3">
            <a:alphaModFix/>
          </a:blip>
          <a:srcRect t="10856" r="4761" b="8783"/>
          <a:stretch/>
        </p:blipFill>
        <p:spPr>
          <a:xfrm>
            <a:off x="3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Shape 870"/>
          <p:cNvSpPr/>
          <p:nvPr/>
        </p:nvSpPr>
        <p:spPr>
          <a:xfrm>
            <a:off x="-114300" y="4476750"/>
            <a:ext cx="9372600" cy="685800"/>
          </a:xfrm>
          <a:prstGeom prst="rect">
            <a:avLst/>
          </a:prstGeom>
          <a:solidFill>
            <a:srgbClr val="16A5D0"/>
          </a:solidFill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Senator Orrin Hatch shares his respects for working with True Parents</a:t>
            </a:r>
          </a:p>
        </p:txBody>
      </p:sp>
    </p:spTree>
    <p:extLst>
      <p:ext uri="{BB962C8B-B14F-4D97-AF65-F5344CB8AC3E}">
        <p14:creationId xmlns:p14="http://schemas.microsoft.com/office/powerpoint/2010/main" val="8560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Shape 864"/>
          <p:cNvPicPr preferRelativeResize="0"/>
          <p:nvPr/>
        </p:nvPicPr>
        <p:blipFill rotWithShape="1">
          <a:blip r:embed="rId3">
            <a:alphaModFix/>
          </a:blip>
          <a:srcRect r="49" b="15668"/>
          <a:stretch/>
        </p:blipFill>
        <p:spPr>
          <a:xfrm>
            <a:off x="-2449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5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 descr="DSC_6133_ILC_Day1.jpg"/>
          <p:cNvPicPr preferRelativeResize="0"/>
          <p:nvPr/>
        </p:nvPicPr>
        <p:blipFill rotWithShape="1">
          <a:blip r:embed="rId3" cstate="print">
            <a:alphaModFix/>
          </a:blip>
          <a:srcRect b="9745"/>
          <a:stretch/>
        </p:blipFill>
        <p:spPr>
          <a:xfrm>
            <a:off x="0" y="26670"/>
            <a:ext cx="9144001" cy="5116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-19050"/>
            <a:ext cx="9144000" cy="6453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7150"/>
            <a:ext cx="9144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 algn="ctr">
              <a:spcAft>
                <a:spcPts val="600"/>
              </a:spcAft>
            </a:pPr>
            <a:r>
              <a:rPr lang="en-US" sz="3200" dirty="0" smtClean="0">
                <a:solidFill>
                  <a:schemeClr val="bg1"/>
                </a:solidFill>
                <a:latin typeface="Gotham-Black"/>
              </a:rPr>
              <a:t>Washington DC, United States  </a:t>
            </a:r>
            <a:r>
              <a:rPr lang="en-US" sz="2800" dirty="0" smtClean="0">
                <a:solidFill>
                  <a:schemeClr val="bg1"/>
                </a:solidFill>
                <a:latin typeface="Gotham-Black"/>
              </a:rPr>
              <a:t>Nov-Dec</a:t>
            </a:r>
            <a:r>
              <a:rPr lang="en-US" sz="2000" dirty="0" smtClean="0">
                <a:solidFill>
                  <a:schemeClr val="bg1"/>
                </a:solidFill>
                <a:latin typeface="Gotham-Black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Gotham-Black"/>
              </a:rPr>
              <a:t>2016</a:t>
            </a:r>
          </a:p>
        </p:txBody>
      </p:sp>
      <p:sp>
        <p:nvSpPr>
          <p:cNvPr id="9" name="Shape 285"/>
          <p:cNvSpPr txBox="1"/>
          <p:nvPr/>
        </p:nvSpPr>
        <p:spPr>
          <a:xfrm>
            <a:off x="762000" y="4476750"/>
            <a:ext cx="8001000" cy="582287"/>
          </a:xfrm>
          <a:prstGeom prst="rect">
            <a:avLst/>
          </a:prstGeom>
          <a:noFill/>
          <a:ln>
            <a:noFill/>
          </a:ln>
        </p:spPr>
        <p:txBody>
          <a:bodyPr lIns="77925" tIns="38950" rIns="77925" bIns="38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9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41856"/>
            <a:ext cx="9144000" cy="601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4476750"/>
            <a:ext cx="8001000" cy="582288"/>
          </a:xfrm>
          <a:prstGeom prst="rect">
            <a:avLst/>
          </a:prstGeom>
        </p:spPr>
        <p:txBody>
          <a:bodyPr vert="horz" lIns="77925" tIns="38963" rIns="77925" bIns="38963" rtlCol="0" anchor="ctr">
            <a:normAutofit fontScale="97500"/>
          </a:bodyPr>
          <a:lstStyle/>
          <a:p>
            <a:pPr defTabSz="389626"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FFFFFF"/>
                </a:solidFill>
                <a:latin typeface="Gotham-Black"/>
                <a:cs typeface="Gotham-Black"/>
              </a:rPr>
              <a:t> Dr. Ki Hoon Kim, Chairman, UPF North America</a:t>
            </a:r>
            <a:endParaRPr lang="en-US" sz="2000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pic>
        <p:nvPicPr>
          <p:cNvPr id="12" name="Picture 11" descr="upflogo_with_typeandacronym-rv0602-7x7-72dpi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43400"/>
            <a:ext cx="742950" cy="7429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5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Shape 437" descr="ROJ_4479_ILC_Day1.jpg"/>
          <p:cNvPicPr preferRelativeResize="0"/>
          <p:nvPr/>
        </p:nvPicPr>
        <p:blipFill rotWithShape="1">
          <a:blip r:embed="rId3">
            <a:alphaModFix/>
          </a:blip>
          <a:srcRect l="1616" t="2713" r="1606" b="1087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/>
          <p:nvPr/>
        </p:nvSpPr>
        <p:spPr>
          <a:xfrm>
            <a:off x="-38100" y="4476600"/>
            <a:ext cx="9372600" cy="685800"/>
          </a:xfrm>
          <a:prstGeom prst="rect">
            <a:avLst/>
          </a:prstGeom>
          <a:solidFill>
            <a:srgbClr val="16A5D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FFFFFF"/>
                </a:solidFill>
              </a:rPr>
              <a:t> Mr. Tom McDevitt, Chairman of The Washington Times</a:t>
            </a:r>
          </a:p>
        </p:txBody>
      </p:sp>
    </p:spTree>
    <p:extLst>
      <p:ext uri="{BB962C8B-B14F-4D97-AF65-F5344CB8AC3E}">
        <p14:creationId xmlns:p14="http://schemas.microsoft.com/office/powerpoint/2010/main" val="41357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" y="-552450"/>
            <a:ext cx="9080392" cy="5695950"/>
          </a:xfrm>
          <a:prstGeom prst="rect">
            <a:avLst/>
          </a:prstGeom>
        </p:spPr>
      </p:pic>
      <p:sp>
        <p:nvSpPr>
          <p:cNvPr id="4" name="Shape 517"/>
          <p:cNvSpPr/>
          <p:nvPr/>
        </p:nvSpPr>
        <p:spPr>
          <a:xfrm>
            <a:off x="-114300" y="4476750"/>
            <a:ext cx="9372600" cy="685800"/>
          </a:xfrm>
          <a:prstGeom prst="rect">
            <a:avLst/>
          </a:prstGeom>
          <a:solidFill>
            <a:srgbClr val="16A5D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Michael Jenkins, President of The Washington Times Foundation </a:t>
            </a:r>
          </a:p>
        </p:txBody>
      </p:sp>
    </p:spTree>
    <p:extLst>
      <p:ext uri="{BB962C8B-B14F-4D97-AF65-F5344CB8AC3E}">
        <p14:creationId xmlns:p14="http://schemas.microsoft.com/office/powerpoint/2010/main" val="25727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43000" y="0"/>
            <a:ext cx="6858000" cy="5143500"/>
            <a:chOff x="0" y="0"/>
            <a:chExt cx="9144000" cy="6858000"/>
          </a:xfrm>
        </p:grpSpPr>
        <p:pic>
          <p:nvPicPr>
            <p:cNvPr id="7" name="Picture 6" descr="Name Tag.jpg"/>
            <p:cNvPicPr>
              <a:picLocks noChangeAspect="1"/>
            </p:cNvPicPr>
            <p:nvPr/>
          </p:nvPicPr>
          <p:blipFill>
            <a:blip r:embed="rId3" cstate="print"/>
            <a:srcRect t="6579" b="61842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rect">
              <a:avLst/>
            </a:prstGeom>
          </p:spPr>
        </p:pic>
        <p:pic>
          <p:nvPicPr>
            <p:cNvPr id="8" name="Picture 7" descr="Name Tag.jpg"/>
            <p:cNvPicPr>
              <a:picLocks noChangeAspect="1"/>
            </p:cNvPicPr>
            <p:nvPr/>
          </p:nvPicPr>
          <p:blipFill>
            <a:blip r:embed="rId3" cstate="print"/>
            <a:srcRect t="85597"/>
            <a:stretch>
              <a:fillRect/>
            </a:stretch>
          </p:blipFill>
          <p:spPr>
            <a:xfrm>
              <a:off x="0" y="6019800"/>
              <a:ext cx="9144000" cy="838200"/>
            </a:xfrm>
            <a:prstGeom prst="rect">
              <a:avLst/>
            </a:prstGeom>
          </p:spPr>
        </p:pic>
        <p:pic>
          <p:nvPicPr>
            <p:cNvPr id="9" name="Picture 8" descr="Name Tag.jpg"/>
            <p:cNvPicPr>
              <a:picLocks noChangeAspect="1"/>
            </p:cNvPicPr>
            <p:nvPr/>
          </p:nvPicPr>
          <p:blipFill>
            <a:blip r:embed="rId3" cstate="print"/>
            <a:srcRect t="35093" b="23426"/>
            <a:stretch>
              <a:fillRect/>
            </a:stretch>
          </p:blipFill>
          <p:spPr>
            <a:xfrm>
              <a:off x="0" y="1828800"/>
              <a:ext cx="9143999" cy="41910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428750" y="1276350"/>
            <a:ext cx="622935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Pilot Conferences</a:t>
            </a:r>
          </a:p>
          <a:p>
            <a:pPr algn="ctr"/>
            <a:endParaRPr lang="en-US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York (March 11)</a:t>
            </a:r>
          </a:p>
          <a:p>
            <a:pPr marL="514350" indent="-514350">
              <a:buAutoNum type="arabicPeriod"/>
            </a:pPr>
            <a:r>
              <a:rPr lang="es-A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Jersey (</a:t>
            </a:r>
            <a:r>
              <a:rPr lang="es-AR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</a:t>
            </a:r>
            <a:r>
              <a:rPr lang="es-A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25)</a:t>
            </a:r>
          </a:p>
          <a:p>
            <a:pPr marL="514350" indent="-514350">
              <a:buAutoNum type="arabicPeriod"/>
            </a:pPr>
            <a:r>
              <a:rPr lang="es-A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Washington, DC (</a:t>
            </a:r>
            <a:r>
              <a:rPr lang="es-AR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</a:t>
            </a:r>
            <a:r>
              <a:rPr lang="es-A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</a:t>
            </a:r>
            <a:endParaRPr lang="fr-FR" sz="27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Gulim" pitchFamily="34" charset="-127"/>
              <a:cs typeface="Arial" pitchFamily="34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5588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C20170325-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05979"/>
            <a:ext cx="7258050" cy="484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547875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B_6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301151"/>
      </p:ext>
    </p:extLst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C20170325-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91" y="0"/>
            <a:ext cx="770500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293673"/>
      </p:ext>
    </p:extLst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4_4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9094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484" name="Picture 2" descr="C:\Users\de Sena\Desktop\Foto Fami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9" y="195263"/>
            <a:ext cx="7297341" cy="486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0274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3000" y="1428751"/>
            <a:ext cx="685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SESSION I: </a:t>
            </a:r>
          </a:p>
          <a:p>
            <a:r>
              <a:rPr lang="en-US" sz="1800" b="1" i="1" dirty="0"/>
              <a:t>   CHARACTER, LEADERSHIP AND GOOD GOVERNANCE</a:t>
            </a:r>
          </a:p>
          <a:p>
            <a:endParaRPr lang="en-US" sz="1800" b="1" i="1" dirty="0"/>
          </a:p>
          <a:p>
            <a:r>
              <a:rPr lang="en-US" sz="1800" b="1" i="1" dirty="0"/>
              <a:t>SESSION II:</a:t>
            </a:r>
          </a:p>
          <a:p>
            <a:r>
              <a:rPr lang="en-US" sz="1800" b="1" i="1" dirty="0"/>
              <a:t>   MARRIAGE AND FAMILY AS OUR ESSENTIAL RESOURCE</a:t>
            </a:r>
          </a:p>
          <a:p>
            <a:endParaRPr lang="en-US" sz="1800" b="1" i="1" dirty="0"/>
          </a:p>
          <a:p>
            <a:r>
              <a:rPr lang="en-US" sz="1800" b="1" i="1" dirty="0"/>
              <a:t>SESSION III:</a:t>
            </a:r>
          </a:p>
          <a:p>
            <a:r>
              <a:rPr lang="en-US" sz="1800" b="1" i="1" dirty="0"/>
              <a:t>   BUILDING COMMUNITY AND CIVIL SOCIETY BEYOND THE    </a:t>
            </a:r>
            <a:br>
              <a:rPr lang="en-US" sz="1800" b="1" i="1" dirty="0"/>
            </a:br>
            <a:r>
              <a:rPr lang="en-US" sz="1800" b="1" i="1" dirty="0"/>
              <a:t>   BOUNDARIES OF RACE AND RELIGION</a:t>
            </a:r>
          </a:p>
          <a:p>
            <a:endParaRPr lang="en-US" sz="1800" b="1" i="1" dirty="0"/>
          </a:p>
          <a:p>
            <a:r>
              <a:rPr lang="en-US" sz="1800" b="1" i="1" dirty="0"/>
              <a:t>SESSION IV:</a:t>
            </a:r>
          </a:p>
          <a:p>
            <a:r>
              <a:rPr lang="en-US" sz="1800" b="1" i="1" dirty="0"/>
              <a:t>AMERICA AS GOD’S HOPE – IS THIS EVEN POSSIBLE TODAY</a:t>
            </a:r>
            <a:r>
              <a:rPr lang="en-US" sz="2100" b="1" i="1" dirty="0"/>
              <a:t>?</a:t>
            </a:r>
          </a:p>
          <a:p>
            <a:endParaRPr lang="en-US" sz="21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43" y="13189"/>
            <a:ext cx="6858000" cy="1159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 b="50000"/>
          <a:stretch/>
        </p:blipFill>
        <p:spPr>
          <a:xfrm>
            <a:off x="1143001" y="1143000"/>
            <a:ext cx="6879431" cy="228601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07983"/>
      </p:ext>
    </p:extLst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43000" y="0"/>
            <a:ext cx="6858000" cy="5143500"/>
            <a:chOff x="0" y="0"/>
            <a:chExt cx="9144000" cy="6858000"/>
          </a:xfrm>
        </p:grpSpPr>
        <p:pic>
          <p:nvPicPr>
            <p:cNvPr id="7" name="Picture 6" descr="Name Tag.jpg"/>
            <p:cNvPicPr>
              <a:picLocks noChangeAspect="1"/>
            </p:cNvPicPr>
            <p:nvPr/>
          </p:nvPicPr>
          <p:blipFill>
            <a:blip r:embed="rId3" cstate="print"/>
            <a:srcRect t="6579" b="61842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rect">
              <a:avLst/>
            </a:prstGeom>
          </p:spPr>
        </p:pic>
        <p:pic>
          <p:nvPicPr>
            <p:cNvPr id="8" name="Picture 7" descr="Name Tag.jpg"/>
            <p:cNvPicPr>
              <a:picLocks noChangeAspect="1"/>
            </p:cNvPicPr>
            <p:nvPr/>
          </p:nvPicPr>
          <p:blipFill>
            <a:blip r:embed="rId3" cstate="print"/>
            <a:srcRect t="85597"/>
            <a:stretch>
              <a:fillRect/>
            </a:stretch>
          </p:blipFill>
          <p:spPr>
            <a:xfrm>
              <a:off x="0" y="6019800"/>
              <a:ext cx="9144000" cy="838200"/>
            </a:xfrm>
            <a:prstGeom prst="rect">
              <a:avLst/>
            </a:prstGeom>
          </p:spPr>
        </p:pic>
        <p:pic>
          <p:nvPicPr>
            <p:cNvPr id="9" name="Picture 8" descr="Name Tag.jpg"/>
            <p:cNvPicPr>
              <a:picLocks noChangeAspect="1"/>
            </p:cNvPicPr>
            <p:nvPr/>
          </p:nvPicPr>
          <p:blipFill>
            <a:blip r:embed="rId3" cstate="print"/>
            <a:srcRect t="35093" b="23426"/>
            <a:stretch>
              <a:fillRect/>
            </a:stretch>
          </p:blipFill>
          <p:spPr>
            <a:xfrm>
              <a:off x="0" y="1828800"/>
              <a:ext cx="9143999" cy="41910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714500" y="1314450"/>
            <a:ext cx="58864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Title: “Discovering a New Paradigm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Address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Critical Challenges”</a:t>
            </a:r>
          </a:p>
          <a:p>
            <a:r>
              <a:rPr lang="en-US" sz="1800" i="1" dirty="0">
                <a:solidFill>
                  <a:srgbClr val="002060"/>
                </a:solidFill>
              </a:rPr>
              <a:t> (based on ILC model in 2016 and World Summit 2017)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3400" y="2506608"/>
            <a:ext cx="34861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Main textbook is the new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b="1" dirty="0">
                <a:solidFill>
                  <a:srgbClr val="002060"/>
                </a:solidFill>
              </a:rPr>
              <a:t>“ALC Source Book”, </a:t>
            </a:r>
            <a:r>
              <a:rPr lang="en-US" sz="1800" dirty="0">
                <a:solidFill>
                  <a:srgbClr val="002060"/>
                </a:solidFill>
              </a:rPr>
              <a:t>a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100-page study material</a:t>
            </a:r>
          </a:p>
          <a:p>
            <a:r>
              <a:rPr lang="en-US" sz="1800" dirty="0">
                <a:solidFill>
                  <a:srgbClr val="002060"/>
                </a:solidFill>
              </a:rPr>
              <a:t/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Operational goal is to hold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ALC’s in each District every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quarter or even every month!</a:t>
            </a:r>
          </a:p>
        </p:txBody>
      </p:sp>
      <p:pic>
        <p:nvPicPr>
          <p:cNvPr id="13" name="Picture 12" descr="20170330_114810 (2).jpg"/>
          <p:cNvPicPr>
            <a:picLocks noChangeAspect="1"/>
          </p:cNvPicPr>
          <p:nvPr/>
        </p:nvPicPr>
        <p:blipFill>
          <a:blip r:embed="rId4" cstate="print"/>
          <a:srcRect l="2023" t="5766"/>
          <a:stretch>
            <a:fillRect/>
          </a:stretch>
        </p:blipFill>
        <p:spPr>
          <a:xfrm>
            <a:off x="2171700" y="2456736"/>
            <a:ext cx="2000250" cy="2025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6385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79"/>
          <a:stretch/>
        </p:blipFill>
        <p:spPr>
          <a:xfrm>
            <a:off x="1148443" y="4367893"/>
            <a:ext cx="6852557" cy="77560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2201480"/>
            <a:ext cx="6467254" cy="1741870"/>
          </a:xfrm>
        </p:spPr>
        <p:txBody>
          <a:bodyPr>
            <a:normAutofit fontScale="25000" lnSpcReduction="20000"/>
          </a:bodyPr>
          <a:lstStyle/>
          <a:p>
            <a:pPr marL="385763" indent="-385763" algn="l">
              <a:lnSpc>
                <a:spcPct val="150000"/>
              </a:lnSpc>
            </a:pPr>
            <a:r>
              <a:rPr lang="en-US" sz="6600" b="1" i="1" dirty="0">
                <a:solidFill>
                  <a:schemeClr val="tx1"/>
                </a:solidFill>
              </a:rPr>
              <a:t>A. What are the essential qualities of good character?</a:t>
            </a:r>
          </a:p>
          <a:p>
            <a:pPr marL="385763" indent="-385763" algn="l">
              <a:lnSpc>
                <a:spcPct val="150000"/>
              </a:lnSpc>
            </a:pPr>
            <a:r>
              <a:rPr lang="en-US" sz="6600" b="1" i="1" dirty="0">
                <a:solidFill>
                  <a:schemeClr val="tx1"/>
                </a:solidFill>
              </a:rPr>
              <a:t>B. Why is good character important to leadership?</a:t>
            </a:r>
          </a:p>
          <a:p>
            <a:pPr marL="385763" indent="-385763" algn="l">
              <a:lnSpc>
                <a:spcPct val="150000"/>
              </a:lnSpc>
            </a:pPr>
            <a:r>
              <a:rPr lang="en-US" sz="6600" b="1" i="1" dirty="0">
                <a:solidFill>
                  <a:schemeClr val="tx1"/>
                </a:solidFill>
              </a:rPr>
              <a:t>C. How do we develop good character, as a life-long pursuit?</a:t>
            </a:r>
          </a:p>
          <a:p>
            <a:pPr algn="l">
              <a:lnSpc>
                <a:spcPct val="150000"/>
              </a:lnSpc>
            </a:pPr>
            <a:r>
              <a:rPr lang="en-US" sz="6600" b="1" i="1" dirty="0">
                <a:solidFill>
                  <a:schemeClr val="tx1"/>
                </a:solidFill>
              </a:rPr>
              <a:t>D. What is the best environment for the development of good character?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1428750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/>
              <a:t>   SESSION I: </a:t>
            </a:r>
          </a:p>
          <a:p>
            <a:r>
              <a:rPr lang="en-US" sz="2100" b="1" i="1" dirty="0"/>
              <a:t>   CHARACTER, LEADERSHIP AND GOOD GOVERNANCE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43" y="13189"/>
            <a:ext cx="6858000" cy="1159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 b="50000"/>
          <a:stretch/>
        </p:blipFill>
        <p:spPr>
          <a:xfrm>
            <a:off x="1143001" y="1143000"/>
            <a:ext cx="6879431" cy="22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15651"/>
      </p:ext>
    </p:extLst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B_7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386890"/>
      </p:ext>
    </p:extLst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B_6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774506"/>
      </p:ext>
    </p:extLst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43000" y="0"/>
            <a:ext cx="6858000" cy="5143500"/>
            <a:chOff x="0" y="0"/>
            <a:chExt cx="9144000" cy="6858000"/>
          </a:xfrm>
        </p:grpSpPr>
        <p:pic>
          <p:nvPicPr>
            <p:cNvPr id="7" name="Picture 6" descr="Name Tag.jpg"/>
            <p:cNvPicPr>
              <a:picLocks noChangeAspect="1"/>
            </p:cNvPicPr>
            <p:nvPr/>
          </p:nvPicPr>
          <p:blipFill>
            <a:blip r:embed="rId3" cstate="print"/>
            <a:srcRect t="6579" b="61842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rect">
              <a:avLst/>
            </a:prstGeom>
          </p:spPr>
        </p:pic>
        <p:pic>
          <p:nvPicPr>
            <p:cNvPr id="8" name="Picture 7" descr="Name Tag.jpg"/>
            <p:cNvPicPr>
              <a:picLocks noChangeAspect="1"/>
            </p:cNvPicPr>
            <p:nvPr/>
          </p:nvPicPr>
          <p:blipFill>
            <a:blip r:embed="rId3" cstate="print"/>
            <a:srcRect t="85597"/>
            <a:stretch>
              <a:fillRect/>
            </a:stretch>
          </p:blipFill>
          <p:spPr>
            <a:xfrm>
              <a:off x="0" y="6019800"/>
              <a:ext cx="9144000" cy="838200"/>
            </a:xfrm>
            <a:prstGeom prst="rect">
              <a:avLst/>
            </a:prstGeom>
          </p:spPr>
        </p:pic>
        <p:pic>
          <p:nvPicPr>
            <p:cNvPr id="9" name="Picture 8" descr="Name Tag.jpg"/>
            <p:cNvPicPr>
              <a:picLocks noChangeAspect="1"/>
            </p:cNvPicPr>
            <p:nvPr/>
          </p:nvPicPr>
          <p:blipFill>
            <a:blip r:embed="rId3" cstate="print"/>
            <a:srcRect t="35093" b="23426"/>
            <a:stretch>
              <a:fillRect/>
            </a:stretch>
          </p:blipFill>
          <p:spPr>
            <a:xfrm>
              <a:off x="0" y="1828800"/>
              <a:ext cx="9143999" cy="41910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3886200" y="1371600"/>
            <a:ext cx="3886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1800" b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SESSION I. True Character, Leadership and Good Governance</a:t>
            </a:r>
          </a:p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en-US" sz="1800" dirty="0">
              <a:solidFill>
                <a:srgbClr val="002060"/>
              </a:solidFill>
              <a:latin typeface="Arial" pitchFamily="34" charset="0"/>
              <a:ea typeface="Gulim" pitchFamily="34" charset="-127"/>
              <a:cs typeface="Arial" pitchFamily="34" charset="0"/>
              <a:sym typeface="Times New Roman" pitchFamily="18" charset="0"/>
            </a:endParaRPr>
          </a:p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1800" b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Reader: </a:t>
            </a:r>
            <a:r>
              <a:rPr lang="en-US" sz="1800" b="1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(8 minutes reading) 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/>
            </a:r>
            <a:b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</a:br>
            <a: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Joy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Lascari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,</a:t>
            </a:r>
            <a:endParaRPr lang="en-US" sz="1800" i="1" dirty="0">
              <a:solidFill>
                <a:srgbClr val="002060"/>
              </a:solidFill>
              <a:latin typeface="Arial" pitchFamily="34" charset="0"/>
              <a:ea typeface="Gulim" pitchFamily="34" charset="-127"/>
              <a:cs typeface="Arial" pitchFamily="34" charset="0"/>
              <a:sym typeface="Times New Roman" pitchFamily="18" charset="0"/>
            </a:endParaRPr>
          </a:p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1800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Treasurer, WFWP NJ </a:t>
            </a:r>
          </a:p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en-US" sz="1800" dirty="0">
              <a:solidFill>
                <a:srgbClr val="002060"/>
              </a:solidFill>
              <a:latin typeface="Arial" pitchFamily="34" charset="0"/>
              <a:ea typeface="Gulim" pitchFamily="34" charset="-127"/>
              <a:cs typeface="Arial" pitchFamily="34" charset="0"/>
              <a:sym typeface="Times New Roman" pitchFamily="18" charset="0"/>
            </a:endParaRPr>
          </a:p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fr-FR" sz="1800" b="1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Commentator</a:t>
            </a:r>
            <a:r>
              <a:rPr lang="fr-FR" sz="1800" b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: </a:t>
            </a:r>
            <a:r>
              <a:rPr lang="fr-FR" sz="1800" b="1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(5 </a:t>
            </a:r>
            <a:r>
              <a:rPr lang="fr-FR" sz="1800" b="1" i="1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mins</a:t>
            </a:r>
            <a:r>
              <a:rPr lang="fr-FR" sz="1800" b="1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. </a:t>
            </a:r>
            <a:r>
              <a:rPr lang="fr-FR" sz="1800" b="1" i="1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reflection</a:t>
            </a:r>
            <a:r>
              <a:rPr lang="fr-FR" sz="1800" b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)</a:t>
            </a:r>
            <a: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/>
            </a:r>
            <a:b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</a:br>
            <a: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Dr. </a:t>
            </a:r>
            <a:r>
              <a:rPr lang="fr-FR" sz="1800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Dawud</a:t>
            </a:r>
            <a: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Assad</a:t>
            </a:r>
            <a: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, </a:t>
            </a:r>
            <a:r>
              <a:rPr lang="fr-FR" sz="1800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Chairman, </a:t>
            </a:r>
            <a:r>
              <a:rPr lang="fr-FR" sz="1800" i="1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Islamic</a:t>
            </a:r>
            <a:r>
              <a:rPr lang="fr-FR" sz="1800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 Society of Central Jersey</a:t>
            </a:r>
          </a:p>
        </p:txBody>
      </p:sp>
      <p:pic>
        <p:nvPicPr>
          <p:cNvPr id="16" name="Picture 15" descr="ALC20170325-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3050" y="1371601"/>
            <a:ext cx="2228850" cy="1487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LC20170325-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1025" y="3007687"/>
            <a:ext cx="2230875" cy="148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2476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43000" y="0"/>
            <a:ext cx="6858000" cy="5143500"/>
            <a:chOff x="0" y="0"/>
            <a:chExt cx="9144000" cy="6858000"/>
          </a:xfrm>
        </p:grpSpPr>
        <p:pic>
          <p:nvPicPr>
            <p:cNvPr id="7" name="Picture 6" descr="Name Tag.jpg"/>
            <p:cNvPicPr>
              <a:picLocks noChangeAspect="1"/>
            </p:cNvPicPr>
            <p:nvPr/>
          </p:nvPicPr>
          <p:blipFill>
            <a:blip r:embed="rId3" cstate="print"/>
            <a:srcRect t="6579" b="61842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rect">
              <a:avLst/>
            </a:prstGeom>
          </p:spPr>
        </p:pic>
        <p:pic>
          <p:nvPicPr>
            <p:cNvPr id="8" name="Picture 7" descr="Name Tag.jpg"/>
            <p:cNvPicPr>
              <a:picLocks noChangeAspect="1"/>
            </p:cNvPicPr>
            <p:nvPr/>
          </p:nvPicPr>
          <p:blipFill>
            <a:blip r:embed="rId3" cstate="print"/>
            <a:srcRect t="85597"/>
            <a:stretch>
              <a:fillRect/>
            </a:stretch>
          </p:blipFill>
          <p:spPr>
            <a:xfrm>
              <a:off x="0" y="6019800"/>
              <a:ext cx="9144000" cy="838200"/>
            </a:xfrm>
            <a:prstGeom prst="rect">
              <a:avLst/>
            </a:prstGeom>
          </p:spPr>
        </p:pic>
        <p:pic>
          <p:nvPicPr>
            <p:cNvPr id="9" name="Picture 8" descr="Name Tag.jpg"/>
            <p:cNvPicPr>
              <a:picLocks noChangeAspect="1"/>
            </p:cNvPicPr>
            <p:nvPr/>
          </p:nvPicPr>
          <p:blipFill>
            <a:blip r:embed="rId3" cstate="print"/>
            <a:srcRect t="35093" b="23426"/>
            <a:stretch>
              <a:fillRect/>
            </a:stretch>
          </p:blipFill>
          <p:spPr>
            <a:xfrm>
              <a:off x="0" y="1828800"/>
              <a:ext cx="9143999" cy="419100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886200" y="1398612"/>
            <a:ext cx="3886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1800" b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SESSION II. Marriage and Family as Our Essential Resource</a:t>
            </a:r>
          </a:p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en-US" sz="1800" dirty="0">
              <a:solidFill>
                <a:srgbClr val="002060"/>
              </a:solidFill>
              <a:latin typeface="Arial" pitchFamily="34" charset="0"/>
              <a:ea typeface="Gulim" pitchFamily="34" charset="-127"/>
              <a:cs typeface="Arial" pitchFamily="34" charset="0"/>
              <a:sym typeface="Times New Roman" pitchFamily="18" charset="0"/>
            </a:endParaRPr>
          </a:p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1800" b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Reader: </a:t>
            </a:r>
            <a:r>
              <a:rPr lang="en-US" sz="1800" b="1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(8 minutes reading) 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/>
            </a:r>
            <a:b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</a:br>
            <a: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Rev. Carol </a:t>
            </a:r>
            <a:r>
              <a:rPr lang="en-US" sz="1800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Pobanz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</a:br>
            <a:r>
              <a:rPr lang="en-US" sz="1800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Director, Peace In Project</a:t>
            </a:r>
          </a:p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endParaRPr lang="en-US" sz="1800" dirty="0">
              <a:solidFill>
                <a:srgbClr val="002060"/>
              </a:solidFill>
              <a:latin typeface="Arial" pitchFamily="34" charset="0"/>
              <a:ea typeface="Gulim" pitchFamily="34" charset="-127"/>
              <a:cs typeface="Arial" pitchFamily="34" charset="0"/>
              <a:sym typeface="Times New Roman" pitchFamily="18" charset="0"/>
            </a:endParaRPr>
          </a:p>
          <a:p>
            <a:pPr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fr-FR" sz="1800" b="1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Commentator</a:t>
            </a:r>
            <a:r>
              <a:rPr lang="fr-FR" sz="1800" b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: </a:t>
            </a:r>
            <a:r>
              <a:rPr lang="fr-FR" sz="1800" b="1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(5 </a:t>
            </a:r>
            <a:r>
              <a:rPr lang="fr-FR" sz="1800" b="1" i="1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mins</a:t>
            </a:r>
            <a:r>
              <a:rPr lang="fr-FR" sz="1800" b="1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. </a:t>
            </a:r>
            <a:r>
              <a:rPr lang="fr-FR" sz="1800" b="1" i="1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reflection</a:t>
            </a:r>
            <a:r>
              <a:rPr lang="fr-FR" sz="1800" b="1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) </a:t>
            </a:r>
            <a: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/>
            </a:r>
            <a:b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</a:br>
            <a:r>
              <a:rPr lang="fr-FR" sz="1800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Rev</a:t>
            </a:r>
            <a: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. </a:t>
            </a:r>
            <a:r>
              <a:rPr lang="fr-FR" sz="1800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Miilhan</a:t>
            </a:r>
            <a: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 Stephens, </a:t>
            </a:r>
            <a:br>
              <a:rPr lang="fr-FR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</a:br>
            <a:r>
              <a:rPr lang="fr-FR" sz="1800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Vice </a:t>
            </a:r>
            <a:r>
              <a:rPr lang="fr-FR" sz="1800" i="1" dirty="0" err="1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President</a:t>
            </a:r>
            <a:r>
              <a:rPr lang="fr-FR" sz="1800" i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, FFWPU USA</a:t>
            </a:r>
          </a:p>
        </p:txBody>
      </p:sp>
      <p:pic>
        <p:nvPicPr>
          <p:cNvPr id="12" name="Picture 11" descr="ALC20170325-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3050" y="1371600"/>
            <a:ext cx="2203718" cy="147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LC20170325-1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3050" y="2971800"/>
            <a:ext cx="2203718" cy="147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6193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8"/>
            <a:ext cx="6172200" cy="53697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" name="Content Placeholder 6" descr="IMG_83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85900" y="800100"/>
            <a:ext cx="3028950" cy="2019300"/>
          </a:xfrm>
        </p:spPr>
      </p:pic>
      <p:pic>
        <p:nvPicPr>
          <p:cNvPr id="11" name="Picture 10" descr="IMG_8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900" y="2914650"/>
            <a:ext cx="3028950" cy="2019300"/>
          </a:xfrm>
          <a:prstGeom prst="rect">
            <a:avLst/>
          </a:prstGeom>
        </p:spPr>
      </p:pic>
      <p:pic>
        <p:nvPicPr>
          <p:cNvPr id="12" name="Content Placeholder 5" descr="IMG_83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800100"/>
            <a:ext cx="3028950" cy="2019300"/>
          </a:xfrm>
          <a:prstGeom prst="rect">
            <a:avLst/>
          </a:prstGeom>
        </p:spPr>
      </p:pic>
      <p:pic>
        <p:nvPicPr>
          <p:cNvPr id="14" name="Picture 13" descr="IMG_84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914650"/>
            <a:ext cx="3086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308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8"/>
            <a:ext cx="6172200" cy="53697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" name="Picture 6" descr="IMG_8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6300" y="800100"/>
            <a:ext cx="3086100" cy="2057400"/>
          </a:xfrm>
          <a:prstGeom prst="rect">
            <a:avLst/>
          </a:prstGeom>
        </p:spPr>
      </p:pic>
      <p:pic>
        <p:nvPicPr>
          <p:cNvPr id="9" name="Content Placeholder 4" descr="IMG_8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6300" y="2914650"/>
            <a:ext cx="3086100" cy="2057400"/>
          </a:xfrm>
          <a:prstGeom prst="rect">
            <a:avLst/>
          </a:prstGeom>
        </p:spPr>
      </p:pic>
      <p:pic>
        <p:nvPicPr>
          <p:cNvPr id="12" name="Content Placeholder 7" descr="IMG_858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543050" y="800100"/>
            <a:ext cx="3028950" cy="2019300"/>
          </a:xfrm>
        </p:spPr>
      </p:pic>
      <p:pic>
        <p:nvPicPr>
          <p:cNvPr id="13" name="Picture 12" descr="IMG_87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5900" y="2914650"/>
            <a:ext cx="31432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906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4_39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6532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733550"/>
            <a:ext cx="8686800" cy="914400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/>
          <a:p>
            <a:pPr algn="ctr" defTabSz="389626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reflection stA="34000" endPos="66000" dir="5400000" sy="-100000" algn="bl" rotWithShape="0"/>
                </a:effectLst>
                <a:latin typeface="Arial Black"/>
                <a:ea typeface="+mj-ea"/>
                <a:cs typeface="Arial Black"/>
              </a:rPr>
              <a:t>Hosting an American Leadership Conference in your District is an Excellent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>
                  <a:reflection stA="34000" endPos="66000" dir="5400000" sy="-100000" algn="bl" rotWithShape="0"/>
                </a:effectLst>
                <a:latin typeface="Arial Black"/>
                <a:ea typeface="+mj-ea"/>
                <a:cs typeface="Arial Black"/>
              </a:rPr>
              <a:t>T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reflection stA="34000" endPos="66000" dir="5400000" sy="-100000" algn="bl" rotWithShape="0"/>
                </a:effectLst>
                <a:latin typeface="Arial Black"/>
                <a:ea typeface="+mj-ea"/>
                <a:cs typeface="Arial Black"/>
              </a:rPr>
              <a:t>ool to Fulfill Tribal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effectLst>
                  <a:reflection stA="34000" endPos="66000" dir="5400000" sy="-100000" algn="bl" rotWithShape="0"/>
                </a:effectLst>
                <a:latin typeface="Arial Black"/>
                <a:ea typeface="+mj-ea"/>
                <a:cs typeface="Arial Black"/>
              </a:rPr>
              <a:t>Messiaship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reflection stA="34000" endPos="66000" dir="5400000" sy="-100000" algn="bl" rotWithShape="0"/>
              </a:effectLst>
              <a:latin typeface="Arial Black"/>
              <a:ea typeface="+mj-ea"/>
              <a:cs typeface="Arial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38600" y="1276350"/>
            <a:ext cx="3581400" cy="3200400"/>
          </a:xfrm>
          <a:prstGeom prst="rect">
            <a:avLst/>
          </a:prstGeom>
        </p:spPr>
        <p:txBody>
          <a:bodyPr vert="horz" lIns="77925" tIns="38963" rIns="77925" bIns="38963" rtlCol="0" anchor="t">
            <a:noAutofit/>
          </a:bodyPr>
          <a:lstStyle/>
          <a:p>
            <a:pPr defTabSz="389626">
              <a:spcBef>
                <a:spcPct val="0"/>
              </a:spcBef>
              <a:defRPr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  <a:effectLst/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296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C20170325-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28600"/>
            <a:ext cx="7362558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154573"/>
      </p:ext>
    </p:extLst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B_66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460768"/>
      </p:ext>
    </p:extLst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51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5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700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1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489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34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8"/>
            <a:ext cx="6172200" cy="47982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 descr="IMG_83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750" y="800100"/>
            <a:ext cx="3028950" cy="2019300"/>
          </a:xfrm>
        </p:spPr>
      </p:pic>
      <p:pic>
        <p:nvPicPr>
          <p:cNvPr id="6" name="Content Placeholder 5" descr="IMG_84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742950"/>
            <a:ext cx="3028950" cy="2019300"/>
          </a:xfrm>
        </p:spPr>
      </p:pic>
      <p:pic>
        <p:nvPicPr>
          <p:cNvPr id="7" name="Picture 6" descr="IMG_84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50" y="2914650"/>
            <a:ext cx="2971800" cy="1981200"/>
          </a:xfrm>
          <a:prstGeom prst="rect">
            <a:avLst/>
          </a:prstGeom>
        </p:spPr>
      </p:pic>
      <p:pic>
        <p:nvPicPr>
          <p:cNvPr id="9" name="Picture 8" descr="IMG_85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9150" y="2857500"/>
            <a:ext cx="297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834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43000" y="0"/>
            <a:ext cx="6858000" cy="5143500"/>
            <a:chOff x="0" y="0"/>
            <a:chExt cx="9144000" cy="6858000"/>
          </a:xfrm>
        </p:grpSpPr>
        <p:pic>
          <p:nvPicPr>
            <p:cNvPr id="7" name="Picture 6" descr="Name Tag.jpg"/>
            <p:cNvPicPr>
              <a:picLocks noChangeAspect="1"/>
            </p:cNvPicPr>
            <p:nvPr/>
          </p:nvPicPr>
          <p:blipFill>
            <a:blip r:embed="rId3" cstate="print"/>
            <a:srcRect t="6579" b="61842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rect">
              <a:avLst/>
            </a:prstGeom>
          </p:spPr>
        </p:pic>
        <p:pic>
          <p:nvPicPr>
            <p:cNvPr id="8" name="Picture 7" descr="Name Tag.jpg"/>
            <p:cNvPicPr>
              <a:picLocks noChangeAspect="1"/>
            </p:cNvPicPr>
            <p:nvPr/>
          </p:nvPicPr>
          <p:blipFill>
            <a:blip r:embed="rId3" cstate="print"/>
            <a:srcRect t="85597"/>
            <a:stretch>
              <a:fillRect/>
            </a:stretch>
          </p:blipFill>
          <p:spPr>
            <a:xfrm>
              <a:off x="0" y="6019800"/>
              <a:ext cx="9144000" cy="838200"/>
            </a:xfrm>
            <a:prstGeom prst="rect">
              <a:avLst/>
            </a:prstGeom>
          </p:spPr>
        </p:pic>
        <p:pic>
          <p:nvPicPr>
            <p:cNvPr id="9" name="Picture 8" descr="Name Tag.jpg"/>
            <p:cNvPicPr>
              <a:picLocks noChangeAspect="1"/>
            </p:cNvPicPr>
            <p:nvPr/>
          </p:nvPicPr>
          <p:blipFill>
            <a:blip r:embed="rId3" cstate="print"/>
            <a:srcRect t="35093" b="23426"/>
            <a:stretch>
              <a:fillRect/>
            </a:stretch>
          </p:blipFill>
          <p:spPr>
            <a:xfrm>
              <a:off x="0" y="1828800"/>
              <a:ext cx="9143999" cy="4191000"/>
            </a:xfrm>
            <a:prstGeom prst="rect">
              <a:avLst/>
            </a:prstGeom>
          </p:spPr>
        </p:pic>
      </p:grpSp>
      <p:pic>
        <p:nvPicPr>
          <p:cNvPr id="14" name="Picture 13" descr="ALC20170325-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1419371"/>
            <a:ext cx="3146812" cy="210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LC20170325-1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2680" y="1419371"/>
            <a:ext cx="3210201" cy="214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219200" y="3943350"/>
            <a:ext cx="6858000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1725" b="1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BRIEFING: IAPP, ILC, SHPP, World Summit &amp; Fact Finding Tour</a:t>
            </a:r>
            <a:endParaRPr lang="fr-FR" sz="1725" dirty="0">
              <a:solidFill>
                <a:srgbClr val="002060"/>
              </a:solidFill>
              <a:latin typeface="Arial" pitchFamily="34" charset="0"/>
              <a:ea typeface="Gulim" pitchFamily="34" charset="-127"/>
              <a:cs typeface="Arial" pitchFamily="34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081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4_4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6237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43000" y="0"/>
            <a:ext cx="6858000" cy="5143500"/>
            <a:chOff x="0" y="0"/>
            <a:chExt cx="9144000" cy="6858000"/>
          </a:xfrm>
        </p:grpSpPr>
        <p:pic>
          <p:nvPicPr>
            <p:cNvPr id="7" name="Picture 6" descr="Name Tag.jpg"/>
            <p:cNvPicPr>
              <a:picLocks noChangeAspect="1"/>
            </p:cNvPicPr>
            <p:nvPr/>
          </p:nvPicPr>
          <p:blipFill>
            <a:blip r:embed="rId3" cstate="print"/>
            <a:srcRect t="6579" b="61842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rect">
              <a:avLst/>
            </a:prstGeom>
          </p:spPr>
        </p:pic>
        <p:pic>
          <p:nvPicPr>
            <p:cNvPr id="8" name="Picture 7" descr="Name Tag.jpg"/>
            <p:cNvPicPr>
              <a:picLocks noChangeAspect="1"/>
            </p:cNvPicPr>
            <p:nvPr/>
          </p:nvPicPr>
          <p:blipFill>
            <a:blip r:embed="rId3" cstate="print"/>
            <a:srcRect t="85597"/>
            <a:stretch>
              <a:fillRect/>
            </a:stretch>
          </p:blipFill>
          <p:spPr>
            <a:xfrm>
              <a:off x="0" y="6019800"/>
              <a:ext cx="9144000" cy="838200"/>
            </a:xfrm>
            <a:prstGeom prst="rect">
              <a:avLst/>
            </a:prstGeom>
          </p:spPr>
        </p:pic>
        <p:pic>
          <p:nvPicPr>
            <p:cNvPr id="9" name="Picture 8" descr="Name Tag.jpg"/>
            <p:cNvPicPr>
              <a:picLocks noChangeAspect="1"/>
            </p:cNvPicPr>
            <p:nvPr/>
          </p:nvPicPr>
          <p:blipFill>
            <a:blip r:embed="rId3" cstate="print"/>
            <a:srcRect t="35093" b="23426"/>
            <a:stretch>
              <a:fillRect/>
            </a:stretch>
          </p:blipFill>
          <p:spPr>
            <a:xfrm>
              <a:off x="0" y="1828800"/>
              <a:ext cx="9143999" cy="4191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143000" y="42291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18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Appointed eight (8) new Ambassadors for Peace</a:t>
            </a:r>
            <a:endParaRPr lang="fr-FR" sz="1800" dirty="0">
              <a:solidFill>
                <a:srgbClr val="002060"/>
              </a:solidFill>
              <a:latin typeface="Arial" pitchFamily="34" charset="0"/>
              <a:ea typeface="Gulim" pitchFamily="34" charset="-127"/>
              <a:cs typeface="Arial" pitchFamily="34" charset="0"/>
              <a:sym typeface="Times New Roman" pitchFamily="18" charset="0"/>
            </a:endParaRPr>
          </a:p>
        </p:txBody>
      </p:sp>
      <p:pic>
        <p:nvPicPr>
          <p:cNvPr id="11" name="Picture 10" descr="ALC20170325-249.jpg"/>
          <p:cNvPicPr>
            <a:picLocks noChangeAspect="1"/>
          </p:cNvPicPr>
          <p:nvPr/>
        </p:nvPicPr>
        <p:blipFill>
          <a:blip r:embed="rId4" cstate="print"/>
          <a:srcRect b="22388"/>
          <a:stretch>
            <a:fillRect/>
          </a:stretch>
        </p:blipFill>
        <p:spPr>
          <a:xfrm>
            <a:off x="1799865" y="1314450"/>
            <a:ext cx="551533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02877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0050912ilconvocation1020.jpg"/>
          <p:cNvPicPr>
            <a:picLocks noChangeAspect="1"/>
          </p:cNvPicPr>
          <p:nvPr/>
        </p:nvPicPr>
        <p:blipFill>
          <a:blip r:embed="rId2" cstate="print"/>
          <a:srcRect l="10192" t="2394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4" name="Picture 23" descr="2005-0912-Calligraphy-5in-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3714750"/>
            <a:ext cx="7315200" cy="1099702"/>
          </a:xfrm>
          <a:prstGeom prst="rect">
            <a:avLst/>
          </a:prstGeom>
        </p:spPr>
      </p:pic>
      <p:pic>
        <p:nvPicPr>
          <p:cNvPr id="18" name="Picture 17" descr="20050912ILConvocation1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1887075"/>
            <a:ext cx="2583754" cy="1716147"/>
          </a:xfrm>
          <a:prstGeom prst="rect">
            <a:avLst/>
          </a:prstGeom>
          <a:ln w="41275">
            <a:solidFill>
              <a:schemeClr val="bg2">
                <a:lumMod val="90000"/>
              </a:schemeClr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914400" y="0"/>
            <a:ext cx="7276353" cy="590550"/>
          </a:xfrm>
          <a:prstGeom prst="rect">
            <a:avLst/>
          </a:prstGeom>
          <a:solidFill>
            <a:schemeClr val="tx1">
              <a:alpha val="20000"/>
            </a:schemeClr>
          </a:solidFill>
          <a:effectLst/>
        </p:spPr>
        <p:txBody>
          <a:bodyPr wrap="none" rtlCol="0" anchor="ctr">
            <a:noAutofit/>
          </a:bodyPr>
          <a:lstStyle/>
          <a:p>
            <a:pPr marL="571500" indent="-571500" algn="ctr">
              <a:spcAft>
                <a:spcPts val="600"/>
              </a:spcAft>
            </a:pPr>
            <a:r>
              <a:rPr lang="en-US" sz="3300" b="1" cap="al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otham-Black"/>
              </a:rPr>
              <a:t>Historical  inauguration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581400" y="1885950"/>
            <a:ext cx="5334000" cy="17526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77925" tIns="38963" rIns="77925" bIns="38963" rtlCol="0" anchor="ctr">
            <a:noAutofit/>
          </a:bodyPr>
          <a:lstStyle/>
          <a:p>
            <a:pPr marL="182880" defTabSz="389626">
              <a:spcBef>
                <a:spcPct val="0"/>
              </a:spcBef>
              <a:defRPr/>
            </a:pPr>
            <a:r>
              <a:rPr lang="en-US" sz="19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EECE1"/>
                </a:solidFill>
                <a:latin typeface="Arial Black"/>
                <a:ea typeface="+mj-ea"/>
                <a:cs typeface="Arial Black"/>
              </a:rPr>
              <a:t>“</a:t>
            </a:r>
            <a:r>
              <a:rPr lang="en-US" sz="19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EECE1"/>
                </a:solidFill>
                <a:effectLst/>
                <a:latin typeface="Arial Black"/>
                <a:ea typeface="+mj-ea"/>
                <a:cs typeface="Arial Black"/>
              </a:rPr>
              <a:t>True Love is the Ideal and the Guiding Principle of the Universal Peace Federation”</a:t>
            </a:r>
          </a:p>
          <a:p>
            <a:pPr marL="182880" defTabSz="389626">
              <a:spcBef>
                <a:spcPts val="1200"/>
              </a:spcBef>
              <a:defRPr/>
            </a:pPr>
            <a:r>
              <a:rPr lang="en-US" sz="19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EECE1"/>
                </a:solidFill>
                <a:latin typeface="Arial Black"/>
                <a:ea typeface="+mj-ea"/>
                <a:cs typeface="Arial Black"/>
              </a:rPr>
              <a:t>Rev. Dr. Sun </a:t>
            </a:r>
            <a:r>
              <a:rPr lang="en-US" sz="1900" dirty="0" err="1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EECE1"/>
                </a:solidFill>
                <a:latin typeface="Arial Black"/>
                <a:ea typeface="+mj-ea"/>
                <a:cs typeface="Arial Black"/>
              </a:rPr>
              <a:t>Myung</a:t>
            </a:r>
            <a:r>
              <a:rPr lang="en-US" sz="19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EECE1"/>
                </a:solidFill>
                <a:latin typeface="Arial Black"/>
                <a:ea typeface="+mj-ea"/>
                <a:cs typeface="Arial Black"/>
              </a:rPr>
              <a:t> Moon</a:t>
            </a:r>
          </a:p>
          <a:p>
            <a:pPr marL="182880" defTabSz="389626">
              <a:spcBef>
                <a:spcPct val="0"/>
              </a:spcBef>
              <a:defRPr/>
            </a:pPr>
            <a:r>
              <a:rPr lang="en-US" sz="1900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EECE1"/>
                </a:solidFill>
                <a:effectLst/>
                <a:latin typeface="Arial Black"/>
                <a:ea typeface="+mj-ea"/>
                <a:cs typeface="Arial Black"/>
              </a:rPr>
              <a:t>New York City, September 12, 2005</a:t>
            </a:r>
          </a:p>
        </p:txBody>
      </p:sp>
    </p:spTree>
    <p:extLst>
      <p:ext uri="{BB962C8B-B14F-4D97-AF65-F5344CB8AC3E}">
        <p14:creationId xmlns:p14="http://schemas.microsoft.com/office/powerpoint/2010/main" val="37592837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1770.JPG"/>
          <p:cNvPicPr>
            <a:picLocks noChangeAspect="1"/>
          </p:cNvPicPr>
          <p:nvPr/>
        </p:nvPicPr>
        <p:blipFill>
          <a:blip r:embed="rId2" cstate="print"/>
          <a:srcRect l="10000" t="1136" r="9934"/>
          <a:stretch>
            <a:fillRect/>
          </a:stretch>
        </p:blipFill>
        <p:spPr>
          <a:xfrm>
            <a:off x="1143000" y="-136553"/>
            <a:ext cx="6858000" cy="528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510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89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429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900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85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108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B_75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036781"/>
      </p:ext>
    </p:extLst>
  </p:cSld>
  <p:clrMapOvr>
    <a:masterClrMapping/>
  </p:clrMapOvr>
  <p:transition spd="slow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4_3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0112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43000" y="0"/>
            <a:ext cx="6858000" cy="5143500"/>
            <a:chOff x="0" y="0"/>
            <a:chExt cx="9144000" cy="6858000"/>
          </a:xfrm>
        </p:grpSpPr>
        <p:pic>
          <p:nvPicPr>
            <p:cNvPr id="7" name="Picture 6" descr="Name Tag.jpg"/>
            <p:cNvPicPr>
              <a:picLocks noChangeAspect="1"/>
            </p:cNvPicPr>
            <p:nvPr/>
          </p:nvPicPr>
          <p:blipFill>
            <a:blip r:embed="rId3" cstate="print"/>
            <a:srcRect t="6579" b="61842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rect">
              <a:avLst/>
            </a:prstGeom>
          </p:spPr>
        </p:pic>
        <p:pic>
          <p:nvPicPr>
            <p:cNvPr id="8" name="Picture 7" descr="Name Tag.jpg"/>
            <p:cNvPicPr>
              <a:picLocks noChangeAspect="1"/>
            </p:cNvPicPr>
            <p:nvPr/>
          </p:nvPicPr>
          <p:blipFill>
            <a:blip r:embed="rId3" cstate="print"/>
            <a:srcRect t="85597"/>
            <a:stretch>
              <a:fillRect/>
            </a:stretch>
          </p:blipFill>
          <p:spPr>
            <a:xfrm>
              <a:off x="0" y="6019800"/>
              <a:ext cx="9144000" cy="838200"/>
            </a:xfrm>
            <a:prstGeom prst="rect">
              <a:avLst/>
            </a:prstGeom>
          </p:spPr>
        </p:pic>
        <p:pic>
          <p:nvPicPr>
            <p:cNvPr id="9" name="Picture 8" descr="Name Tag.jpg"/>
            <p:cNvPicPr>
              <a:picLocks noChangeAspect="1"/>
            </p:cNvPicPr>
            <p:nvPr/>
          </p:nvPicPr>
          <p:blipFill>
            <a:blip r:embed="rId3" cstate="print"/>
            <a:srcRect t="35093" b="23426"/>
            <a:stretch>
              <a:fillRect/>
            </a:stretch>
          </p:blipFill>
          <p:spPr>
            <a:xfrm>
              <a:off x="0" y="1828800"/>
              <a:ext cx="9143999" cy="419100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143000" y="3799270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1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Participants, speakers and staff of the </a:t>
            </a:r>
          </a:p>
          <a:p>
            <a:pPr algn="ctr" eaLnBrk="0" hangingPunct="0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US" sz="2100" dirty="0">
                <a:solidFill>
                  <a:srgbClr val="002060"/>
                </a:solidFill>
                <a:latin typeface="Arial" pitchFamily="34" charset="0"/>
                <a:ea typeface="Gulim" pitchFamily="34" charset="-127"/>
                <a:cs typeface="Arial" pitchFamily="34" charset="0"/>
                <a:sym typeface="Times New Roman" pitchFamily="18" charset="0"/>
              </a:rPr>
              <a:t>American Leadership Conference in New Jersey </a:t>
            </a:r>
            <a:endParaRPr lang="fr-FR" sz="2100" dirty="0">
              <a:solidFill>
                <a:srgbClr val="002060"/>
              </a:solidFill>
              <a:latin typeface="Arial" pitchFamily="34" charset="0"/>
              <a:ea typeface="Gulim" pitchFamily="34" charset="-127"/>
              <a:cs typeface="Arial" pitchFamily="34" charset="0"/>
              <a:sym typeface="Times New Roman" pitchFamily="18" charset="0"/>
            </a:endParaRPr>
          </a:p>
        </p:txBody>
      </p:sp>
      <p:pic>
        <p:nvPicPr>
          <p:cNvPr id="11" name="Picture 10" descr="ALC20170325-179.jpg"/>
          <p:cNvPicPr>
            <a:picLocks noChangeAspect="1"/>
          </p:cNvPicPr>
          <p:nvPr/>
        </p:nvPicPr>
        <p:blipFill>
          <a:blip r:embed="rId4" cstate="print"/>
          <a:srcRect t="30027" b="21288"/>
          <a:stretch>
            <a:fillRect/>
          </a:stretch>
        </p:blipFill>
        <p:spPr>
          <a:xfrm>
            <a:off x="1323243" y="1600200"/>
            <a:ext cx="6506308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8569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79"/>
          <a:stretch/>
        </p:blipFill>
        <p:spPr>
          <a:xfrm>
            <a:off x="1143001" y="4572001"/>
            <a:ext cx="6852557" cy="775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43" y="13189"/>
            <a:ext cx="6858000" cy="1159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 b="50000"/>
          <a:stretch/>
        </p:blipFill>
        <p:spPr>
          <a:xfrm>
            <a:off x="1143001" y="1143001"/>
            <a:ext cx="6879431" cy="57149"/>
          </a:xfrm>
          <a:prstGeom prst="rect">
            <a:avLst/>
          </a:prstGeom>
        </p:spPr>
      </p:pic>
      <p:pic>
        <p:nvPicPr>
          <p:cNvPr id="9" name="Picture 8" descr="DSC01614.JPG"/>
          <p:cNvPicPr>
            <a:picLocks noChangeAspect="1"/>
          </p:cNvPicPr>
          <p:nvPr/>
        </p:nvPicPr>
        <p:blipFill>
          <a:blip r:embed="rId4" cstate="print"/>
          <a:srcRect b="16250"/>
          <a:stretch>
            <a:fillRect/>
          </a:stretch>
        </p:blipFill>
        <p:spPr>
          <a:xfrm>
            <a:off x="1143000" y="1085850"/>
            <a:ext cx="68580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584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43000" y="0"/>
            <a:ext cx="6858000" cy="5143500"/>
            <a:chOff x="0" y="0"/>
            <a:chExt cx="9144000" cy="6858000"/>
          </a:xfrm>
        </p:grpSpPr>
        <p:pic>
          <p:nvPicPr>
            <p:cNvPr id="7" name="Picture 6" descr="Name Tag.jpg"/>
            <p:cNvPicPr>
              <a:picLocks noChangeAspect="1"/>
            </p:cNvPicPr>
            <p:nvPr/>
          </p:nvPicPr>
          <p:blipFill>
            <a:blip r:embed="rId3" cstate="print"/>
            <a:srcRect t="6579" b="61842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rect">
              <a:avLst/>
            </a:prstGeom>
          </p:spPr>
        </p:pic>
        <p:pic>
          <p:nvPicPr>
            <p:cNvPr id="8" name="Picture 7" descr="Name Tag.jpg"/>
            <p:cNvPicPr>
              <a:picLocks noChangeAspect="1"/>
            </p:cNvPicPr>
            <p:nvPr/>
          </p:nvPicPr>
          <p:blipFill>
            <a:blip r:embed="rId3" cstate="print"/>
            <a:srcRect t="85597"/>
            <a:stretch>
              <a:fillRect/>
            </a:stretch>
          </p:blipFill>
          <p:spPr>
            <a:xfrm>
              <a:off x="0" y="6019800"/>
              <a:ext cx="9144000" cy="838200"/>
            </a:xfrm>
            <a:prstGeom prst="rect">
              <a:avLst/>
            </a:prstGeom>
          </p:spPr>
        </p:pic>
        <p:pic>
          <p:nvPicPr>
            <p:cNvPr id="9" name="Picture 8" descr="Name Tag.jpg"/>
            <p:cNvPicPr>
              <a:picLocks noChangeAspect="1"/>
            </p:cNvPicPr>
            <p:nvPr/>
          </p:nvPicPr>
          <p:blipFill>
            <a:blip r:embed="rId3" cstate="print"/>
            <a:srcRect t="35093" b="23426"/>
            <a:stretch>
              <a:fillRect/>
            </a:stretch>
          </p:blipFill>
          <p:spPr>
            <a:xfrm>
              <a:off x="0" y="1828800"/>
              <a:ext cx="9143999" cy="41910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428750" y="1306279"/>
            <a:ext cx="62293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</a:rPr>
              <a:t>2017 Goal</a:t>
            </a:r>
            <a:endParaRPr lang="en-US" sz="2400" u="sng" dirty="0">
              <a:solidFill>
                <a:srgbClr val="002060"/>
              </a:solidFill>
            </a:endParaRPr>
          </a:p>
          <a:p>
            <a:endParaRPr lang="en-US" sz="180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To educate 12,000 leaders in America through the </a:t>
            </a:r>
            <a:r>
              <a:rPr lang="en-US" sz="2400" dirty="0" smtClean="0">
                <a:solidFill>
                  <a:srgbClr val="002060"/>
                </a:solidFill>
              </a:rPr>
              <a:t>American </a:t>
            </a:r>
            <a:r>
              <a:rPr lang="en-US" sz="2400" dirty="0">
                <a:solidFill>
                  <a:srgbClr val="002060"/>
                </a:solidFill>
              </a:rPr>
              <a:t>Leadership Conference (ALC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087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733550"/>
            <a:ext cx="8686800" cy="914400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/>
          <a:p>
            <a:pPr algn="ctr" defTabSz="389626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reflection stA="34000" endPos="66000" dir="5400000" sy="-100000" algn="bl" rotWithShape="0"/>
                </a:effectLst>
                <a:latin typeface="Arial Black"/>
                <a:ea typeface="+mj-ea"/>
                <a:cs typeface="Arial Black"/>
              </a:rPr>
              <a:t>Hosting an American Leadership Conference in your District is an Excellent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>
                  <a:reflection stA="34000" endPos="66000" dir="5400000" sy="-100000" algn="bl" rotWithShape="0"/>
                </a:effectLst>
                <a:latin typeface="Arial Black"/>
                <a:ea typeface="+mj-ea"/>
                <a:cs typeface="Arial Black"/>
              </a:rPr>
              <a:t>T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effectLst>
                  <a:reflection stA="34000" endPos="66000" dir="5400000" sy="-100000" algn="bl" rotWithShape="0"/>
                </a:effectLst>
                <a:latin typeface="Arial Black"/>
                <a:ea typeface="+mj-ea"/>
                <a:cs typeface="Arial Black"/>
              </a:rPr>
              <a:t>ool to Fulfill Tribal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effectLst>
                  <a:reflection stA="34000" endPos="66000" dir="5400000" sy="-100000" algn="bl" rotWithShape="0"/>
                </a:effectLst>
                <a:latin typeface="Arial Black"/>
                <a:ea typeface="+mj-ea"/>
                <a:cs typeface="Arial Black"/>
              </a:rPr>
              <a:t>Messiaship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>
                <a:reflection stA="34000" endPos="66000" dir="5400000" sy="-100000" algn="bl" rotWithShape="0"/>
              </a:effectLst>
              <a:latin typeface="Arial Black"/>
              <a:ea typeface="+mj-ea"/>
              <a:cs typeface="Arial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38600" y="1276350"/>
            <a:ext cx="3581400" cy="3200400"/>
          </a:xfrm>
          <a:prstGeom prst="rect">
            <a:avLst/>
          </a:prstGeom>
        </p:spPr>
        <p:txBody>
          <a:bodyPr vert="horz" lIns="77925" tIns="38963" rIns="77925" bIns="38963" rtlCol="0" anchor="t">
            <a:noAutofit/>
          </a:bodyPr>
          <a:lstStyle/>
          <a:p>
            <a:pPr defTabSz="389626">
              <a:spcBef>
                <a:spcPct val="0"/>
              </a:spcBef>
              <a:defRPr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  <a:effectLst/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96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209550"/>
            <a:ext cx="8686800" cy="914400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/>
          <a:p>
            <a:pPr algn="ctr" defTabSz="389626">
              <a:spcBef>
                <a:spcPct val="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  <a:effectLst>
                  <a:reflection stA="34000" endPos="66000" dir="5400000" sy="-100000" algn="bl" rotWithShape="0"/>
                </a:effectLst>
                <a:latin typeface="Arial Black"/>
                <a:ea typeface="+mj-ea"/>
                <a:cs typeface="Arial Black"/>
              </a:rPr>
              <a:t>Universal Peace Federation</a:t>
            </a:r>
            <a:endParaRPr lang="en-US" sz="4200" dirty="0">
              <a:solidFill>
                <a:schemeClr val="accent1">
                  <a:lumMod val="75000"/>
                </a:schemeClr>
              </a:solidFill>
              <a:effectLst>
                <a:reflection stA="34000" endPos="66000" dir="5400000" sy="-100000" algn="bl" rotWithShape="0"/>
              </a:effectLst>
              <a:latin typeface="Arial Black"/>
              <a:ea typeface="+mj-ea"/>
              <a:cs typeface="Arial Blac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38600" y="1276350"/>
            <a:ext cx="3581400" cy="3200400"/>
          </a:xfrm>
          <a:prstGeom prst="rect">
            <a:avLst/>
          </a:prstGeom>
        </p:spPr>
        <p:txBody>
          <a:bodyPr vert="horz" lIns="77925" tIns="38963" rIns="77925" bIns="38963" rtlCol="0" anchor="t">
            <a:noAutofit/>
          </a:bodyPr>
          <a:lstStyle/>
          <a:p>
            <a:pPr defTabSz="389626">
              <a:spcBef>
                <a:spcPct val="0"/>
              </a:spcBef>
              <a:defRPr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  <a:effectLst/>
              <a:latin typeface="Arial Black"/>
              <a:ea typeface="+mj-ea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696581"/>
            <a:ext cx="815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“I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declare today before all humanity the founding of a new international organization, the Universal Peace Federation. </a:t>
            </a:r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Its mission is to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renew the existing United Nations and </a:t>
            </a:r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provide a new level of leadership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as an “Abel-type” United Nations, that is, a United Nations </a:t>
            </a:r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whose efforts for peace are offered to Heaven,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investing itself ceaselessly in living for the sake of others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.”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143000" y="0"/>
            <a:ext cx="6858000" cy="5143500"/>
            <a:chOff x="0" y="0"/>
            <a:chExt cx="9144000" cy="6858000"/>
          </a:xfrm>
        </p:grpSpPr>
        <p:pic>
          <p:nvPicPr>
            <p:cNvPr id="7" name="Picture 6" descr="Name Tag.jpg"/>
            <p:cNvPicPr>
              <a:picLocks noChangeAspect="1"/>
            </p:cNvPicPr>
            <p:nvPr/>
          </p:nvPicPr>
          <p:blipFill>
            <a:blip r:embed="rId3" cstate="print"/>
            <a:srcRect t="6579" b="61842"/>
            <a:stretch>
              <a:fillRect/>
            </a:stretch>
          </p:blipFill>
          <p:spPr>
            <a:xfrm>
              <a:off x="0" y="0"/>
              <a:ext cx="9144000" cy="1828800"/>
            </a:xfrm>
            <a:prstGeom prst="rect">
              <a:avLst/>
            </a:prstGeom>
          </p:spPr>
        </p:pic>
        <p:pic>
          <p:nvPicPr>
            <p:cNvPr id="8" name="Picture 7" descr="Name Tag.jpg"/>
            <p:cNvPicPr>
              <a:picLocks noChangeAspect="1"/>
            </p:cNvPicPr>
            <p:nvPr/>
          </p:nvPicPr>
          <p:blipFill>
            <a:blip r:embed="rId3" cstate="print"/>
            <a:srcRect t="85597"/>
            <a:stretch>
              <a:fillRect/>
            </a:stretch>
          </p:blipFill>
          <p:spPr>
            <a:xfrm>
              <a:off x="0" y="6019800"/>
              <a:ext cx="9144000" cy="838200"/>
            </a:xfrm>
            <a:prstGeom prst="rect">
              <a:avLst/>
            </a:prstGeom>
          </p:spPr>
        </p:pic>
        <p:pic>
          <p:nvPicPr>
            <p:cNvPr id="9" name="Picture 8" descr="Name Tag.jpg"/>
            <p:cNvPicPr>
              <a:picLocks noChangeAspect="1"/>
            </p:cNvPicPr>
            <p:nvPr/>
          </p:nvPicPr>
          <p:blipFill>
            <a:blip r:embed="rId3" cstate="print"/>
            <a:srcRect t="35093" b="23426"/>
            <a:stretch>
              <a:fillRect/>
            </a:stretch>
          </p:blipFill>
          <p:spPr>
            <a:xfrm>
              <a:off x="0" y="1828800"/>
              <a:ext cx="9143999" cy="4191000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1143000" y="1314450"/>
            <a:ext cx="6858000" cy="514350"/>
          </a:xfrm>
          <a:prstGeom prst="rect">
            <a:avLst/>
          </a:prstGeom>
          <a:ln>
            <a:noFill/>
          </a:ln>
        </p:spPr>
        <p:txBody>
          <a:bodyPr vert="horz" lIns="0" tIns="0" rIns="137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3000" b="1" dirty="0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Thank You </a:t>
            </a:r>
            <a:r>
              <a:rPr lang="en-US" sz="3000" b="1" dirty="0" smtClean="0">
                <a:solidFill>
                  <a:srgbClr val="00206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True Parents!!!</a:t>
            </a:r>
            <a:endParaRPr lang="en-US" sz="3000" b="1" dirty="0">
              <a:solidFill>
                <a:srgbClr val="00206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885950"/>
            <a:ext cx="2285375" cy="261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j017845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20442"/>
          <a:stretch>
            <a:fillRect/>
          </a:stretch>
        </p:blipFill>
        <p:spPr>
          <a:xfrm>
            <a:off x="4343400" y="1885950"/>
            <a:ext cx="2628900" cy="156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286250" y="3543300"/>
            <a:ext cx="3600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Founders Dr. Sun Myung Moon and Dr. Hak Ja Han Moon, at the Inauguration of UPF in New York on September 12, 2005.</a:t>
            </a:r>
          </a:p>
          <a:p>
            <a:r>
              <a:rPr lang="es-AR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AR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s-AR" sz="12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ECOSOC </a:t>
            </a:r>
            <a:r>
              <a:rPr lang="es-AR" sz="1200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Special</a:t>
            </a:r>
            <a:r>
              <a:rPr lang="es-AR" sz="12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AR" sz="1200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Consultative</a:t>
            </a:r>
            <a:r>
              <a:rPr lang="es-AR" sz="12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Status</a:t>
            </a:r>
            <a:r>
              <a:rPr lang="es-AR" sz="1125" dirty="0"/>
              <a:t> </a:t>
            </a:r>
            <a:endParaRPr lang="en-US" sz="1125" dirty="0"/>
          </a:p>
        </p:txBody>
      </p:sp>
    </p:spTree>
    <p:extLst>
      <p:ext uri="{BB962C8B-B14F-4D97-AF65-F5344CB8AC3E}">
        <p14:creationId xmlns:p14="http://schemas.microsoft.com/office/powerpoint/2010/main" val="118950525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361950"/>
            <a:ext cx="7772400" cy="1102519"/>
          </a:xfrm>
          <a:prstGeom prst="rect">
            <a:avLst/>
          </a:prstGeom>
        </p:spPr>
        <p:txBody>
          <a:bodyPr vert="horz" lIns="77925" tIns="38963" rIns="77925" bIns="38963" rtlCol="0" anchor="ctr">
            <a:normAutofit fontScale="97500" lnSpcReduction="10000"/>
          </a:bodyPr>
          <a:lstStyle/>
          <a:p>
            <a:pPr marL="0" marR="0" lvl="0" indent="0" algn="ctr" defTabSz="7792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UPF International Leadership Conferences 2016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81000" y="1769269"/>
            <a:ext cx="8229600" cy="3164681"/>
          </a:xfrm>
          <a:prstGeom prst="rect">
            <a:avLst/>
          </a:prstGeom>
        </p:spPr>
        <p:txBody>
          <a:bodyPr vert="horz" lIns="77925" tIns="38963" rIns="77925" bIns="38963" rtlCol="0">
            <a:normAutofit fontScale="92500" lnSpcReduction="20000"/>
          </a:bodyPr>
          <a:lstStyle/>
          <a:p>
            <a:pPr marL="292219" lvl="0" indent="-292219" algn="ctr">
              <a:spcBef>
                <a:spcPct val="20000"/>
              </a:spcBef>
            </a:pP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Seoul, Korea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February 12–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marL="292219" lvl="0" indent="-292219" algn="ctr">
              <a:spcBef>
                <a:spcPct val="20000"/>
              </a:spcBef>
            </a:pPr>
            <a:r>
              <a:rPr lang="en-US" sz="2700" dirty="0" smtClean="0">
                <a:latin typeface="Gotham" pitchFamily="2" charset="0"/>
              </a:rPr>
              <a:t>Kathmandu</a:t>
            </a:r>
            <a:r>
              <a:rPr lang="en-US" sz="2700" dirty="0">
                <a:latin typeface="Gotham" pitchFamily="2" charset="0"/>
              </a:rPr>
              <a:t>, </a:t>
            </a:r>
            <a:r>
              <a:rPr lang="en-US" sz="2700" dirty="0" smtClean="0">
                <a:latin typeface="Gotham" pitchFamily="2" charset="0"/>
              </a:rPr>
              <a:t>Nepal - July 28-31</a:t>
            </a:r>
          </a:p>
          <a:p>
            <a:pPr marL="292219" lvl="0" indent="-292219" algn="ctr">
              <a:spcBef>
                <a:spcPct val="20000"/>
              </a:spcBef>
            </a:pPr>
            <a:r>
              <a:rPr lang="en-US" sz="2700" dirty="0">
                <a:latin typeface="Gotham" pitchFamily="2" charset="0"/>
              </a:rPr>
              <a:t>Ouagadougou, Burkina </a:t>
            </a:r>
            <a:r>
              <a:rPr lang="en-US" sz="2700" dirty="0" smtClean="0">
                <a:latin typeface="Gotham" pitchFamily="2" charset="0"/>
              </a:rPr>
              <a:t>Faso - August 8-10</a:t>
            </a:r>
          </a:p>
          <a:p>
            <a:pPr marL="292219" lvl="0" indent="-292219" algn="ctr">
              <a:spcBef>
                <a:spcPct val="20000"/>
              </a:spcBef>
              <a:defRPr/>
            </a:pPr>
            <a:r>
              <a:rPr lang="en-US" sz="2700" dirty="0">
                <a:latin typeface="Gotham" pitchFamily="2" charset="0"/>
              </a:rPr>
              <a:t>London, United </a:t>
            </a:r>
            <a:r>
              <a:rPr lang="en-US" sz="2700" dirty="0" smtClean="0">
                <a:latin typeface="Gotham" pitchFamily="2" charset="0"/>
              </a:rPr>
              <a:t>Kingdom - September 7-9</a:t>
            </a:r>
          </a:p>
          <a:p>
            <a:pPr marL="292219" lvl="0" indent="-292219" algn="ctr">
              <a:spcBef>
                <a:spcPct val="20000"/>
              </a:spcBef>
            </a:pPr>
            <a:r>
              <a:rPr lang="en-US" sz="2700" dirty="0">
                <a:latin typeface="Gotham" pitchFamily="2" charset="0"/>
              </a:rPr>
              <a:t>San José, Costa </a:t>
            </a:r>
            <a:r>
              <a:rPr lang="en-US" sz="2700" dirty="0" smtClean="0">
                <a:latin typeface="Gotham" pitchFamily="2" charset="0"/>
              </a:rPr>
              <a:t>Rica - October 6-8</a:t>
            </a:r>
          </a:p>
          <a:p>
            <a:pPr marL="292219" lvl="0" indent="-292219" algn="ctr">
              <a:spcBef>
                <a:spcPct val="20000"/>
              </a:spcBef>
            </a:pPr>
            <a:r>
              <a:rPr lang="en-US" sz="2700" dirty="0">
                <a:latin typeface="Gotham" pitchFamily="2" charset="0"/>
              </a:rPr>
              <a:t>Asunción, </a:t>
            </a:r>
            <a:r>
              <a:rPr lang="en-US" sz="2700" dirty="0" smtClean="0">
                <a:latin typeface="Gotham" pitchFamily="2" charset="0"/>
              </a:rPr>
              <a:t>Paraguay - October 10-12</a:t>
            </a:r>
          </a:p>
          <a:p>
            <a:pPr marL="292219" lvl="0" indent="-292219" algn="ctr">
              <a:spcBef>
                <a:spcPct val="20000"/>
              </a:spcBef>
            </a:pPr>
            <a:r>
              <a:rPr lang="en-US" sz="2700" dirty="0" smtClean="0">
                <a:latin typeface="Gotham" pitchFamily="2" charset="0"/>
              </a:rPr>
              <a:t>Lusaka</a:t>
            </a:r>
            <a:r>
              <a:rPr lang="en-US" sz="2700" dirty="0">
                <a:latin typeface="Gotham" pitchFamily="2" charset="0"/>
              </a:rPr>
              <a:t>, </a:t>
            </a:r>
            <a:r>
              <a:rPr lang="en-US" sz="2700" dirty="0" smtClean="0">
                <a:latin typeface="Gotham" pitchFamily="2" charset="0"/>
              </a:rPr>
              <a:t>Zambia - November 5-7</a:t>
            </a:r>
          </a:p>
          <a:p>
            <a:pPr marL="292219" lvl="0" indent="-292219" algn="ctr">
              <a:spcBef>
                <a:spcPct val="20000"/>
              </a:spcBef>
            </a:pPr>
            <a:r>
              <a:rPr lang="en-US" sz="2700" dirty="0">
                <a:latin typeface="Gotham" pitchFamily="2" charset="0"/>
              </a:rPr>
              <a:t>Tokyo, </a:t>
            </a:r>
            <a:r>
              <a:rPr lang="en-US" sz="2700" dirty="0" smtClean="0">
                <a:latin typeface="Gotham" pitchFamily="2" charset="0"/>
              </a:rPr>
              <a:t>Japan - November 15-17</a:t>
            </a:r>
            <a:endParaRPr lang="en-US" sz="2700" dirty="0">
              <a:latin typeface="Gotham" pitchFamily="2" charset="0"/>
            </a:endParaRPr>
          </a:p>
          <a:p>
            <a:pPr marL="292219" lvl="0" indent="-292219">
              <a:spcBef>
                <a:spcPct val="20000"/>
              </a:spcBef>
            </a:pPr>
            <a:endParaRPr lang="en-US" sz="2700" dirty="0">
              <a:solidFill>
                <a:schemeClr val="bg2">
                  <a:lumMod val="75000"/>
                </a:schemeClr>
              </a:solidFill>
              <a:latin typeface="Gotham" pitchFamily="2" charset="0"/>
            </a:endParaRPr>
          </a:p>
          <a:p>
            <a:pPr marL="292219" lvl="0" indent="-292219">
              <a:spcBef>
                <a:spcPct val="20000"/>
              </a:spcBef>
            </a:pPr>
            <a:endParaRPr lang="en-US" sz="2700" dirty="0">
              <a:solidFill>
                <a:schemeClr val="bg2">
                  <a:lumMod val="75000"/>
                </a:schemeClr>
              </a:solidFill>
              <a:latin typeface="Gotham" pitchFamily="2" charset="0"/>
            </a:endParaRPr>
          </a:p>
          <a:p>
            <a:pPr marL="292219" lvl="0" indent="-292219">
              <a:spcBef>
                <a:spcPct val="20000"/>
              </a:spcBef>
            </a:pPr>
            <a:endParaRPr lang="en-US" sz="2700" dirty="0">
              <a:solidFill>
                <a:schemeClr val="bg2">
                  <a:lumMod val="75000"/>
                </a:schemeClr>
              </a:solidFill>
              <a:latin typeface="Gotham" pitchFamily="2" charset="0"/>
            </a:endParaRPr>
          </a:p>
          <a:p>
            <a:pPr marL="292219" lvl="0" indent="-292219">
              <a:spcBef>
                <a:spcPct val="20000"/>
              </a:spcBef>
              <a:defRPr/>
            </a:pPr>
            <a:endParaRPr lang="en-US" sz="2700" dirty="0">
              <a:solidFill>
                <a:schemeClr val="bg2">
                  <a:lumMod val="75000"/>
                </a:schemeClr>
              </a:solidFill>
              <a:latin typeface="Gotham" pitchFamily="2" charset="0"/>
            </a:endParaRPr>
          </a:p>
          <a:p>
            <a:pPr marL="292219" lvl="0" indent="-292219" algn="ctr">
              <a:spcBef>
                <a:spcPct val="20000"/>
              </a:spcBef>
            </a:pPr>
            <a:endParaRPr lang="en-US" sz="2700" dirty="0">
              <a:solidFill>
                <a:schemeClr val="bg2">
                  <a:lumMod val="75000"/>
                </a:schemeClr>
              </a:solidFill>
              <a:latin typeface="Gotham" pitchFamily="2" charset="0"/>
            </a:endParaRPr>
          </a:p>
          <a:p>
            <a:pPr marL="292219" lvl="0" indent="-292219">
              <a:spcBef>
                <a:spcPct val="20000"/>
              </a:spcBef>
            </a:pPr>
            <a:endParaRPr lang="en-US" sz="2700" dirty="0">
              <a:solidFill>
                <a:schemeClr val="bg2">
                  <a:lumMod val="75000"/>
                </a:schemeClr>
              </a:solidFill>
              <a:latin typeface="Gotham" pitchFamily="2" charset="0"/>
            </a:endParaRPr>
          </a:p>
          <a:p>
            <a:pPr marL="292219" marR="0" lvl="0" indent="-292219" defTabSz="7792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2617"/>
      </p:ext>
    </p:extLst>
  </p:cSld>
  <p:clrMapOvr>
    <a:masterClrMapping/>
  </p:clrMapOvr>
  <p:transition spd="slow" advTm="2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14400" y="2319259"/>
            <a:ext cx="8229600" cy="43886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lh4.googleusercontent.com/EYs9XkcsoAwn5p8Sjj9e08FGogout6tzeYRXl-LaU-F7rIn1FkoVTy6oiIBk1s6kFIOMminsiCHNrCXWeY-StW8ZE_R67fu2SmKY1yslJUq4gDDs_X6foVk1ed_xJfsJ0cny-Z-yb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9050"/>
            <a:ext cx="7467600" cy="5337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2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Shape 875"/>
          <p:cNvPicPr preferRelativeResize="0"/>
          <p:nvPr/>
        </p:nvPicPr>
        <p:blipFill rotWithShape="1">
          <a:blip r:embed="rId3">
            <a:alphaModFix/>
          </a:blip>
          <a:srcRect t="15725"/>
          <a:stretch/>
        </p:blipFill>
        <p:spPr>
          <a:xfrm>
            <a:off x="150" y="-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Shape 876"/>
          <p:cNvSpPr/>
          <p:nvPr/>
        </p:nvSpPr>
        <p:spPr>
          <a:xfrm>
            <a:off x="-114300" y="4476750"/>
            <a:ext cx="9372600" cy="685800"/>
          </a:xfrm>
          <a:prstGeom prst="rect">
            <a:avLst/>
          </a:prstGeom>
          <a:solidFill>
            <a:srgbClr val="16A5D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True Mother’s Address at the Kennedy Caucus Room</a:t>
            </a:r>
            <a:endParaRPr lang="en-US"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Shape 881"/>
          <p:cNvPicPr preferRelativeResize="0"/>
          <p:nvPr/>
        </p:nvPicPr>
        <p:blipFill rotWithShape="1">
          <a:blip r:embed="rId3">
            <a:alphaModFix/>
          </a:blip>
          <a:srcRect t="12951" b="278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Shape 882"/>
          <p:cNvSpPr/>
          <p:nvPr/>
        </p:nvSpPr>
        <p:spPr>
          <a:xfrm>
            <a:off x="-114300" y="4476750"/>
            <a:ext cx="9372600" cy="685800"/>
          </a:xfrm>
          <a:prstGeom prst="rect">
            <a:avLst/>
          </a:prstGeom>
          <a:solidFill>
            <a:srgbClr val="16A5D0"/>
          </a:solidFill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True Mother told the group “You are most needed by God”</a:t>
            </a:r>
          </a:p>
        </p:txBody>
      </p:sp>
    </p:spTree>
    <p:extLst>
      <p:ext uri="{BB962C8B-B14F-4D97-AF65-F5344CB8AC3E}">
        <p14:creationId xmlns:p14="http://schemas.microsoft.com/office/powerpoint/2010/main" val="17822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14649</TotalTime>
  <Words>548</Words>
  <Application>Microsoft Office PowerPoint</Application>
  <PresentationFormat>On-screen Show (16:9)</PresentationFormat>
  <Paragraphs>89</Paragraphs>
  <Slides>50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Malgun Gothic</vt:lpstr>
      <vt:lpstr>Arial</vt:lpstr>
      <vt:lpstr>Arial Black</vt:lpstr>
      <vt:lpstr>Calibri</vt:lpstr>
      <vt:lpstr>Gotham</vt:lpstr>
      <vt:lpstr>Gotham-Black</vt:lpstr>
      <vt:lpstr>Gulim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SP;TGW</dc:creator>
  <cp:lastModifiedBy>Ricardo de Sena</cp:lastModifiedBy>
  <cp:revision>587</cp:revision>
  <cp:lastPrinted>2017-02-05T11:21:09Z</cp:lastPrinted>
  <dcterms:created xsi:type="dcterms:W3CDTF">2015-08-26T02:23:35Z</dcterms:created>
  <dcterms:modified xsi:type="dcterms:W3CDTF">2017-04-04T21:25:45Z</dcterms:modified>
</cp:coreProperties>
</file>