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204CB43-2B09-441B-90AA-568EE0F3D6CC}">
  <a:tblStyle styleId="{D204CB43-2B09-441B-90AA-568EE0F3D6CC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488" y="205653"/>
            <a:ext cx="822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203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4191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6223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8255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488" y="1198562"/>
            <a:ext cx="82290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63500" lvl="0" marL="152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50800" lvl="1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38100" lvl="2" marL="5207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38100" lvl="3" marL="7239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50800" lvl="4" marL="939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50800" lvl="5" marL="1143000" rtl="0" algn="l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38100" lvl="6" marL="1346200" rtl="0" algn="l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50800" lvl="7" marL="1562100" rtl="0" algn="l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50800" lvl="8" marL="1765300" rtl="0" algn="l">
              <a:spcBef>
                <a:spcPts val="2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488" y="4732193"/>
            <a:ext cx="2130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203200" marR="0" rtl="0" algn="l">
              <a:spcBef>
                <a:spcPts val="0"/>
              </a:spcBef>
              <a:defRPr/>
            </a:lvl2pPr>
            <a:lvl3pPr indent="0" lvl="2" marL="419100" marR="0" rtl="0" algn="l">
              <a:spcBef>
                <a:spcPts val="0"/>
              </a:spcBef>
              <a:defRPr/>
            </a:lvl3pPr>
            <a:lvl4pPr indent="0" lvl="3" marL="622300" marR="0" rtl="0" algn="l">
              <a:spcBef>
                <a:spcPts val="0"/>
              </a:spcBef>
              <a:defRPr/>
            </a:lvl4pPr>
            <a:lvl5pPr indent="0" lvl="4" marL="825500" marR="0" rtl="0" algn="l">
              <a:spcBef>
                <a:spcPts val="0"/>
              </a:spcBef>
              <a:defRPr/>
            </a:lvl5pPr>
            <a:lvl6pPr indent="0" lvl="5" marL="1041400" marR="0" rtl="0" algn="l">
              <a:spcBef>
                <a:spcPts val="0"/>
              </a:spcBef>
              <a:defRPr/>
            </a:lvl6pPr>
            <a:lvl7pPr indent="0" lvl="6" marL="1244600" marR="0" rtl="0" algn="l">
              <a:spcBef>
                <a:spcPts val="0"/>
              </a:spcBef>
              <a:defRPr/>
            </a:lvl7pPr>
            <a:lvl8pPr indent="0" lvl="7" marL="1460500" marR="0" rtl="0" algn="l">
              <a:spcBef>
                <a:spcPts val="0"/>
              </a:spcBef>
              <a:defRPr/>
            </a:lvl8pPr>
            <a:lvl9pPr indent="0" lvl="8" marL="1663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17994" y="4732193"/>
            <a:ext cx="28986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203200" marR="0" rtl="0" algn="l">
              <a:spcBef>
                <a:spcPts val="0"/>
              </a:spcBef>
              <a:defRPr/>
            </a:lvl2pPr>
            <a:lvl3pPr indent="0" lvl="2" marL="419100" marR="0" rtl="0" algn="l">
              <a:spcBef>
                <a:spcPts val="0"/>
              </a:spcBef>
              <a:defRPr/>
            </a:lvl3pPr>
            <a:lvl4pPr indent="0" lvl="3" marL="622300" marR="0" rtl="0" algn="l">
              <a:spcBef>
                <a:spcPts val="0"/>
              </a:spcBef>
              <a:defRPr/>
            </a:lvl4pPr>
            <a:lvl5pPr indent="0" lvl="4" marL="825500" marR="0" rtl="0" algn="l">
              <a:spcBef>
                <a:spcPts val="0"/>
              </a:spcBef>
              <a:defRPr/>
            </a:lvl5pPr>
            <a:lvl6pPr indent="0" lvl="5" marL="1041400" marR="0" rtl="0" algn="l">
              <a:spcBef>
                <a:spcPts val="0"/>
              </a:spcBef>
              <a:defRPr/>
            </a:lvl6pPr>
            <a:lvl7pPr indent="0" lvl="6" marL="1244600" marR="0" rtl="0" algn="l">
              <a:spcBef>
                <a:spcPts val="0"/>
              </a:spcBef>
              <a:defRPr/>
            </a:lvl7pPr>
            <a:lvl8pPr indent="0" lvl="7" marL="1460500" marR="0" rtl="0" algn="l">
              <a:spcBef>
                <a:spcPts val="0"/>
              </a:spcBef>
              <a:defRPr/>
            </a:lvl8pPr>
            <a:lvl9pPr indent="0" lvl="8" marL="16637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46994" y="4732193"/>
            <a:ext cx="21396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50" rIns="41550" tIns="20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8.jpg"/><Relationship Id="rId5" Type="http://schemas.openxmlformats.org/officeDocument/2006/relationships/image" Target="../media/image05.jpg"/><Relationship Id="rId6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07.jpg"/><Relationship Id="rId10" Type="http://schemas.openxmlformats.org/officeDocument/2006/relationships/image" Target="../media/image09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03.jpg"/><Relationship Id="rId9" Type="http://schemas.openxmlformats.org/officeDocument/2006/relationships/image" Target="../media/image10.jpg"/><Relationship Id="rId5" Type="http://schemas.openxmlformats.org/officeDocument/2006/relationships/image" Target="../media/image04.jpg"/><Relationship Id="rId6" Type="http://schemas.openxmlformats.org/officeDocument/2006/relationships/image" Target="../media/image01.jpg"/><Relationship Id="rId7" Type="http://schemas.openxmlformats.org/officeDocument/2006/relationships/image" Target="../media/image06.jpg"/><Relationship Id="rId8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jpg"/><Relationship Id="rId10" Type="http://schemas.openxmlformats.org/officeDocument/2006/relationships/image" Target="../media/image20.jp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3.jpg"/><Relationship Id="rId9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9.jpg"/><Relationship Id="rId8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26.jpg"/><Relationship Id="rId7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Wonmo Pyeongae Scholarship Recipients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dited_38.JPG" id="62" name="Shape 62"/>
          <p:cNvPicPr preferRelativeResize="0"/>
          <p:nvPr/>
        </p:nvPicPr>
        <p:blipFill rotWithShape="1">
          <a:blip r:embed="rId3">
            <a:alphaModFix/>
          </a:blip>
          <a:srcRect b="14834" l="1107" r="0" t="25829"/>
          <a:stretch/>
        </p:blipFill>
        <p:spPr>
          <a:xfrm>
            <a:off x="227749" y="1123375"/>
            <a:ext cx="8738048" cy="34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395075"/>
            <a:ext cx="6490500" cy="15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“I was surprised when I received a call from Teresa saying that I was a recipient of the Wonmo Pyeongae Scholarship. </a:t>
            </a:r>
            <a:r>
              <a:rPr b="1"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It felt like a blessing directly from True Parents but also an encouragement from Heavenly Parent to continue to work hard. I'm truly grateful.</a:t>
            </a: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” 				</a:t>
            </a:r>
          </a:p>
          <a:p>
            <a:pPr indent="457200" lvl="0" marL="274320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- Gabriel Melgarejo, Kansas</a:t>
            </a:r>
          </a:p>
        </p:txBody>
      </p:sp>
      <p:pic>
        <p:nvPicPr>
          <p:cNvPr descr="Gabriel Photo for the Scholarship.jpg" id="149" name="Shape 149"/>
          <p:cNvPicPr preferRelativeResize="0"/>
          <p:nvPr/>
        </p:nvPicPr>
        <p:blipFill rotWithShape="1">
          <a:blip r:embed="rId3">
            <a:alphaModFix/>
          </a:blip>
          <a:srcRect b="45950" l="32390" r="8088" t="3308"/>
          <a:stretch/>
        </p:blipFill>
        <p:spPr>
          <a:xfrm>
            <a:off x="6941550" y="395074"/>
            <a:ext cx="1306229" cy="148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1" type="body"/>
          </p:nvPr>
        </p:nvSpPr>
        <p:spPr>
          <a:xfrm>
            <a:off x="2020200" y="2693925"/>
            <a:ext cx="6077100" cy="15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“Receiving the Wonmo Pyeongae Scholarship was the kind of encouragement that I had been hoping for. </a:t>
            </a:r>
            <a:r>
              <a:rPr b="1"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 feel empowered to give back to the Seattle community and achieve my goals as a student.</a:t>
            </a: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” </a:t>
            </a:r>
          </a:p>
          <a:p>
            <a:pPr indent="-330200" lvl="0" marL="2286000" rtl="0">
              <a:spcBef>
                <a:spcPts val="0"/>
              </a:spcBef>
              <a:buClr>
                <a:srgbClr val="222222"/>
              </a:buClr>
              <a:buSzPct val="100000"/>
              <a:buFont typeface="Georgia"/>
              <a:buChar char="-"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Emiko Cunningham, Seattle</a:t>
            </a:r>
          </a:p>
        </p:txBody>
      </p:sp>
      <p:pic>
        <p:nvPicPr>
          <p:cNvPr descr="Emiko_Cunningham.jp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25" y="2693924"/>
            <a:ext cx="1450175" cy="14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Students Commit to a Public Lifestyle in Higher Ed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61950" y="1152475"/>
            <a:ext cx="741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200"/>
              <a:t>Daily HDH</a:t>
            </a:r>
          </a:p>
          <a:p>
            <a:pPr indent="-3683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200"/>
              <a:t>Develop a plan for public service during school year </a:t>
            </a:r>
          </a:p>
          <a:p>
            <a:pPr indent="-3683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200"/>
              <a:t>Submit 1-page written reports each semester</a:t>
            </a:r>
          </a:p>
          <a:p>
            <a:pPr indent="-3683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200"/>
              <a:t>Maintain satisfactory academic progress</a:t>
            </a:r>
          </a:p>
          <a:p>
            <a:pPr indent="-3683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200"/>
              <a:t>Attend a life of faith workshop at least once a year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7038830_10154207801556078_8763701234467528872_o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101" y="0"/>
            <a:ext cx="740779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President’s Award ($2,500)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3681500"/>
            <a:ext cx="8520600" cy="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	        	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	   </a:t>
            </a:r>
          </a:p>
        </p:txBody>
      </p:sp>
      <p:pic>
        <p:nvPicPr>
          <p:cNvPr descr="IMG_9324.jpg" id="82" name="Shape 82"/>
          <p:cNvPicPr preferRelativeResize="0"/>
          <p:nvPr/>
        </p:nvPicPr>
        <p:blipFill rotWithShape="1">
          <a:blip r:embed="rId3">
            <a:alphaModFix/>
          </a:blip>
          <a:srcRect b="39692" l="10693" r="12595" t="1926"/>
          <a:stretch/>
        </p:blipFill>
        <p:spPr>
          <a:xfrm>
            <a:off x="445125" y="1269824"/>
            <a:ext cx="2225055" cy="2357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D3A0722.jpg" id="83" name="Shape 83"/>
          <p:cNvPicPr preferRelativeResize="0"/>
          <p:nvPr/>
        </p:nvPicPr>
        <p:blipFill rotWithShape="1">
          <a:blip r:embed="rId4">
            <a:alphaModFix/>
          </a:blip>
          <a:srcRect b="25606" l="31451" r="27898" t="7360"/>
          <a:stretch/>
        </p:blipFill>
        <p:spPr>
          <a:xfrm>
            <a:off x="2670175" y="1269825"/>
            <a:ext cx="2102149" cy="23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vin.jpg" id="84" name="Shape 84"/>
          <p:cNvPicPr preferRelativeResize="0"/>
          <p:nvPr/>
        </p:nvPicPr>
        <p:blipFill rotWithShape="1">
          <a:blip r:embed="rId5">
            <a:alphaModFix/>
          </a:blip>
          <a:srcRect b="50662" l="54307" r="23131" t="17471"/>
          <a:stretch/>
        </p:blipFill>
        <p:spPr>
          <a:xfrm>
            <a:off x="4774325" y="1269825"/>
            <a:ext cx="1846324" cy="2357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toe.jpg"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2474" y="1269825"/>
            <a:ext cx="1986449" cy="2357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Shape 86"/>
          <p:cNvGraphicFramePr/>
          <p:nvPr/>
        </p:nvGraphicFramePr>
        <p:xfrm>
          <a:off x="469600" y="362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{D204CB43-2B09-441B-90AA-568EE0F3D6CC}</a:tableStyleId>
              </a:tblPr>
              <a:tblGrid>
                <a:gridCol w="2164100"/>
                <a:gridCol w="2096750"/>
                <a:gridCol w="1769825"/>
                <a:gridCol w="2030200"/>
              </a:tblGrid>
              <a:tr h="642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Harumi Miyakawa  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Jinil Fleishman	 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Irvin Granstrom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Hitoe Hiraki</a:t>
                      </a:r>
                    </a:p>
                  </a:txBody>
                  <a:tcPr marT="91425" marB="91425" marR="91425" marL="91425"/>
                </a:tc>
              </a:tr>
              <a:tr h="6422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Music	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Human Services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Int’l Studies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Art Teacher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GPA Award ($2,000)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93" name="Shape 93"/>
          <p:cNvGraphicFramePr/>
          <p:nvPr/>
        </p:nvGraphicFramePr>
        <p:xfrm>
          <a:off x="191250" y="10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{D204CB43-2B09-441B-90AA-568EE0F3D6CC}</a:tableStyleId>
              </a:tblPr>
              <a:tblGrid>
                <a:gridCol w="1765175"/>
                <a:gridCol w="1765175"/>
                <a:gridCol w="1765175"/>
                <a:gridCol w="1765175"/>
                <a:gridCol w="1765175"/>
              </a:tblGrid>
              <a:tr h="1918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Megumi Homma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Sachika Iwamoto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Ryota Naito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Young Mi Ueda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Esther Pisano</a:t>
                      </a:r>
                    </a:p>
                  </a:txBody>
                  <a:tcPr marT="91425" marB="91425" marR="91425" marL="91425"/>
                </a:tc>
              </a:tr>
              <a:tr h="1918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Gabriel Melgarejo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Emily Iseda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Takafumi Nomura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Emiko Cunningham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Eiko Sullivan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Megumi Homma Profile Photo.jpg" id="94" name="Shape 94"/>
          <p:cNvPicPr preferRelativeResize="0"/>
          <p:nvPr/>
        </p:nvPicPr>
        <p:blipFill rotWithShape="1">
          <a:blip r:embed="rId3">
            <a:alphaModFix/>
          </a:blip>
          <a:srcRect b="39258" l="13093" r="12257" t="2504"/>
          <a:stretch/>
        </p:blipFill>
        <p:spPr>
          <a:xfrm>
            <a:off x="311700" y="1081000"/>
            <a:ext cx="1502199" cy="1517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chika.jpg" id="95" name="Shape 95"/>
          <p:cNvPicPr preferRelativeResize="0"/>
          <p:nvPr/>
        </p:nvPicPr>
        <p:blipFill rotWithShape="1">
          <a:blip r:embed="rId4">
            <a:alphaModFix/>
          </a:blip>
          <a:srcRect b="33040" l="11848" r="56248" t="12383"/>
          <a:stretch/>
        </p:blipFill>
        <p:spPr>
          <a:xfrm>
            <a:off x="2151350" y="1081000"/>
            <a:ext cx="1403965" cy="151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DSC0495.NEF.jpg" id="96" name="Shape 96"/>
          <p:cNvPicPr preferRelativeResize="0"/>
          <p:nvPr/>
        </p:nvPicPr>
        <p:blipFill rotWithShape="1">
          <a:blip r:embed="rId5">
            <a:alphaModFix/>
          </a:blip>
          <a:srcRect b="52284" l="22184" r="18355" t="3827"/>
          <a:stretch/>
        </p:blipFill>
        <p:spPr>
          <a:xfrm>
            <a:off x="3946625" y="1080999"/>
            <a:ext cx="1333990" cy="151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ng mi.jpg" id="97" name="Shape 97"/>
          <p:cNvPicPr preferRelativeResize="0"/>
          <p:nvPr/>
        </p:nvPicPr>
        <p:blipFill rotWithShape="1">
          <a:blip r:embed="rId6">
            <a:alphaModFix/>
          </a:blip>
          <a:srcRect b="44918" l="25915" r="54350" t="26215"/>
          <a:stretch/>
        </p:blipFill>
        <p:spPr>
          <a:xfrm>
            <a:off x="5794975" y="1081000"/>
            <a:ext cx="1015075" cy="148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79841_868822703130474_514468338536314349_n.jpg" id="98" name="Shape 98"/>
          <p:cNvPicPr preferRelativeResize="0"/>
          <p:nvPr/>
        </p:nvPicPr>
        <p:blipFill rotWithShape="1">
          <a:blip r:embed="rId7">
            <a:alphaModFix/>
          </a:blip>
          <a:srcRect b="32640" l="22742" r="9267" t="7479"/>
          <a:stretch/>
        </p:blipFill>
        <p:spPr>
          <a:xfrm>
            <a:off x="7498300" y="1081000"/>
            <a:ext cx="1306224" cy="153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briel Photo for the Scholarship.jpg" id="99" name="Shape 99"/>
          <p:cNvPicPr preferRelativeResize="0"/>
          <p:nvPr/>
        </p:nvPicPr>
        <p:blipFill rotWithShape="1">
          <a:blip r:embed="rId8">
            <a:alphaModFix/>
          </a:blip>
          <a:srcRect b="45950" l="32390" r="8088" t="3308"/>
          <a:stretch/>
        </p:blipFill>
        <p:spPr>
          <a:xfrm>
            <a:off x="409675" y="3016024"/>
            <a:ext cx="1306229" cy="1484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ilyIsedaHeadshotPhoto.jpg" id="100" name="Shape 100"/>
          <p:cNvPicPr preferRelativeResize="0"/>
          <p:nvPr/>
        </p:nvPicPr>
        <p:blipFill rotWithShape="1">
          <a:blip r:embed="rId9">
            <a:alphaModFix/>
          </a:blip>
          <a:srcRect b="15146" l="9846" r="9838" t="0"/>
          <a:stretch/>
        </p:blipFill>
        <p:spPr>
          <a:xfrm>
            <a:off x="2151350" y="3033649"/>
            <a:ext cx="1403974" cy="148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ka Final_1.JPG" id="101" name="Shape 1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5600" y="3010924"/>
            <a:ext cx="1164304" cy="151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iko_Cunningham.jpg" id="102" name="Shape 10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53625" y="3016024"/>
            <a:ext cx="1450175" cy="148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ko.jpg" id="103" name="Shape 103"/>
          <p:cNvPicPr preferRelativeResize="0"/>
          <p:nvPr/>
        </p:nvPicPr>
        <p:blipFill rotWithShape="1">
          <a:blip r:embed="rId12">
            <a:alphaModFix/>
          </a:blip>
          <a:srcRect b="34140" l="56209" r="12658" t="11676"/>
          <a:stretch/>
        </p:blipFill>
        <p:spPr>
          <a:xfrm>
            <a:off x="7464575" y="3006500"/>
            <a:ext cx="1306225" cy="153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CARP Award A ($2,000)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10" name="Shape 110"/>
          <p:cNvGraphicFramePr/>
          <p:nvPr/>
        </p:nvGraphicFramePr>
        <p:xfrm>
          <a:off x="191250" y="10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{D204CB43-2B09-441B-90AA-568EE0F3D6CC}</a:tableStyleId>
              </a:tblPr>
              <a:tblGrid>
                <a:gridCol w="1765175"/>
                <a:gridCol w="1765175"/>
                <a:gridCol w="1765175"/>
                <a:gridCol w="1765175"/>
                <a:gridCol w="1765175"/>
              </a:tblGrid>
              <a:tr h="1918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ChungBom Katayama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Angelica Moraes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Kailey Teo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Ilya Hack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Takayo Hiraki</a:t>
                      </a:r>
                    </a:p>
                  </a:txBody>
                  <a:tcPr marT="91425" marB="91425" marR="91425" marL="91425"/>
                </a:tc>
              </a:tr>
              <a:tr h="19187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Pedro Diaz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Ruta Smith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JuYoung Okoth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Sung Soon Gaval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Josh Holmes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picture[2305843009213719615].jpg" id="111" name="Shape 111"/>
          <p:cNvPicPr preferRelativeResize="0"/>
          <p:nvPr/>
        </p:nvPicPr>
        <p:blipFill rotWithShape="1">
          <a:blip r:embed="rId3">
            <a:alphaModFix/>
          </a:blip>
          <a:srcRect b="62164" l="27092" r="2736" t="2097"/>
          <a:stretch/>
        </p:blipFill>
        <p:spPr>
          <a:xfrm>
            <a:off x="311700" y="1080999"/>
            <a:ext cx="1590774" cy="161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DSC6202 (1).jpg" id="112" name="Shape 112"/>
          <p:cNvPicPr preferRelativeResize="0"/>
          <p:nvPr/>
        </p:nvPicPr>
        <p:blipFill rotWithShape="1">
          <a:blip r:embed="rId4">
            <a:alphaModFix/>
          </a:blip>
          <a:srcRect b="24597" l="33715" r="28290" t="7508"/>
          <a:stretch/>
        </p:blipFill>
        <p:spPr>
          <a:xfrm>
            <a:off x="5681325" y="1081000"/>
            <a:ext cx="1439272" cy="171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shot.jpg" id="113" name="Shape 113"/>
          <p:cNvPicPr preferRelativeResize="0"/>
          <p:nvPr/>
        </p:nvPicPr>
        <p:blipFill rotWithShape="1">
          <a:blip r:embed="rId5">
            <a:alphaModFix/>
          </a:blip>
          <a:srcRect b="25040" l="17180" r="15655" t="1613"/>
          <a:stretch/>
        </p:blipFill>
        <p:spPr>
          <a:xfrm>
            <a:off x="3848624" y="1081000"/>
            <a:ext cx="1511136" cy="171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369.jpg" id="114" name="Shape 114"/>
          <p:cNvPicPr preferRelativeResize="0"/>
          <p:nvPr/>
        </p:nvPicPr>
        <p:blipFill rotWithShape="1">
          <a:blip r:embed="rId6">
            <a:alphaModFix/>
          </a:blip>
          <a:srcRect b="38441" l="18465" r="14943" t="13548"/>
          <a:stretch/>
        </p:blipFill>
        <p:spPr>
          <a:xfrm>
            <a:off x="7459349" y="3155650"/>
            <a:ext cx="1372951" cy="148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 profile pic.jpg" id="115" name="Shape 115"/>
          <p:cNvPicPr preferRelativeResize="0"/>
          <p:nvPr/>
        </p:nvPicPr>
        <p:blipFill rotWithShape="1">
          <a:blip r:embed="rId7">
            <a:alphaModFix/>
          </a:blip>
          <a:srcRect b="55647" l="24736" r="24741" t="11024"/>
          <a:stretch/>
        </p:blipFill>
        <p:spPr>
          <a:xfrm>
            <a:off x="2105875" y="3147999"/>
            <a:ext cx="1511125" cy="1499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97291_10152231644384879_95619674_o.jpg" id="116" name="Shape 116"/>
          <p:cNvPicPr preferRelativeResize="0"/>
          <p:nvPr/>
        </p:nvPicPr>
        <p:blipFill rotWithShape="1">
          <a:blip r:embed="rId8">
            <a:alphaModFix/>
          </a:blip>
          <a:srcRect b="42357" l="50661" r="21251" t="15466"/>
          <a:stretch/>
        </p:blipFill>
        <p:spPr>
          <a:xfrm>
            <a:off x="5681324" y="3155650"/>
            <a:ext cx="1482158" cy="1484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41.JPG" id="117" name="Shape 117"/>
          <p:cNvPicPr preferRelativeResize="0"/>
          <p:nvPr/>
        </p:nvPicPr>
        <p:blipFill rotWithShape="1">
          <a:blip r:embed="rId9">
            <a:alphaModFix/>
          </a:blip>
          <a:srcRect b="71574" l="39681" r="30362" t="5156"/>
          <a:stretch/>
        </p:blipFill>
        <p:spPr>
          <a:xfrm>
            <a:off x="7350437" y="1114287"/>
            <a:ext cx="1590773" cy="1647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elica.jpg" id="118" name="Shape 118"/>
          <p:cNvPicPr preferRelativeResize="0"/>
          <p:nvPr/>
        </p:nvPicPr>
        <p:blipFill rotWithShape="1">
          <a:blip r:embed="rId10">
            <a:alphaModFix/>
          </a:blip>
          <a:srcRect b="53460" l="28858" r="30050" t="4418"/>
          <a:stretch/>
        </p:blipFill>
        <p:spPr>
          <a:xfrm>
            <a:off x="1992250" y="1080999"/>
            <a:ext cx="1672269" cy="1714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dro.jpg" id="119" name="Shape 119"/>
          <p:cNvPicPr preferRelativeResize="0"/>
          <p:nvPr/>
        </p:nvPicPr>
        <p:blipFill rotWithShape="1">
          <a:blip r:embed="rId11">
            <a:alphaModFix/>
          </a:blip>
          <a:srcRect b="54785" l="58156" r="4342" t="3387"/>
          <a:stretch/>
        </p:blipFill>
        <p:spPr>
          <a:xfrm>
            <a:off x="441025" y="3155650"/>
            <a:ext cx="1372951" cy="153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young.jpg" id="120" name="Shape 120"/>
          <p:cNvPicPr preferRelativeResize="0"/>
          <p:nvPr/>
        </p:nvPicPr>
        <p:blipFill rotWithShape="1">
          <a:blip r:embed="rId12">
            <a:alphaModFix/>
          </a:blip>
          <a:srcRect b="41235" l="10041" r="8252" t="8654"/>
          <a:stretch/>
        </p:blipFill>
        <p:spPr>
          <a:xfrm>
            <a:off x="3908900" y="3139850"/>
            <a:ext cx="1372950" cy="149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CARP Award B ($1,000)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e 2100.jpg" id="127" name="Shape 127"/>
          <p:cNvPicPr preferRelativeResize="0"/>
          <p:nvPr/>
        </p:nvPicPr>
        <p:blipFill rotWithShape="1">
          <a:blip r:embed="rId3">
            <a:alphaModFix/>
          </a:blip>
          <a:srcRect b="33575" l="2940" r="10049" t="2799"/>
          <a:stretch/>
        </p:blipFill>
        <p:spPr>
          <a:xfrm>
            <a:off x="470099" y="1017724"/>
            <a:ext cx="2421736" cy="2662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uel_Swearson_Portrait.jpg"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874" y="785050"/>
            <a:ext cx="2104713" cy="2662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360_2016-01-07-17-49-10-619.jpg" id="129" name="Shape 129"/>
          <p:cNvPicPr preferRelativeResize="0"/>
          <p:nvPr/>
        </p:nvPicPr>
        <p:blipFill rotWithShape="1">
          <a:blip r:embed="rId5">
            <a:alphaModFix/>
          </a:blip>
          <a:srcRect b="47276" l="6104" r="7299" t="0"/>
          <a:stretch/>
        </p:blipFill>
        <p:spPr>
          <a:xfrm>
            <a:off x="1886149" y="3182125"/>
            <a:ext cx="2333124" cy="189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ie2.JPG"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225" y="1050066"/>
            <a:ext cx="2104724" cy="2132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ebe.jpg" id="131" name="Shape 131"/>
          <p:cNvPicPr preferRelativeResize="0"/>
          <p:nvPr/>
        </p:nvPicPr>
        <p:blipFill rotWithShape="1">
          <a:blip r:embed="rId7">
            <a:alphaModFix/>
          </a:blip>
          <a:srcRect b="30043" l="3934" r="2388" t="1033"/>
          <a:stretch/>
        </p:blipFill>
        <p:spPr>
          <a:xfrm>
            <a:off x="4674750" y="3011361"/>
            <a:ext cx="2104725" cy="206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Awards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ACLC - 3 recipients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Canada - 5 recipients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2469250" y="572125"/>
            <a:ext cx="6288600" cy="429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“Dear True Mother,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As one of this year’s recipients, I am grateful for the opportunities this scholarship can support me to continue develop my dreams.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My dream is to become a future leader in the Hyo Jeong Culture. </a:t>
            </a: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This scholarship will encourage me to continue to grow as a spiritual mentor, raising young CARP members to build a stronger foundation to become Core leaders. It will also provide the financial support to develop as a professional musician. </a:t>
            </a:r>
            <a:r>
              <a:rPr b="1"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I hope one day I will be able to help students achieve their dreams to support True Parents</a:t>
            </a: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 as you have supported me.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Sincerely,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Angelica Moraes”</a:t>
            </a:r>
          </a:p>
        </p:txBody>
      </p:sp>
      <p:pic>
        <p:nvPicPr>
          <p:cNvPr descr="angelica.jpg" id="143" name="Shape 143"/>
          <p:cNvPicPr preferRelativeResize="0"/>
          <p:nvPr/>
        </p:nvPicPr>
        <p:blipFill rotWithShape="1">
          <a:blip r:embed="rId3">
            <a:alphaModFix/>
          </a:blip>
          <a:srcRect b="53460" l="28858" r="30050" t="4418"/>
          <a:stretch/>
        </p:blipFill>
        <p:spPr>
          <a:xfrm>
            <a:off x="203225" y="848050"/>
            <a:ext cx="2139650" cy="21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